
<file path=[Content_Types].xml><?xml version="1.0" encoding="utf-8"?>
<Types xmlns="http://schemas.openxmlformats.org/package/2006/content-types">
  <Default Extension="bin" ContentType="application/vnd.openxmlformats-officedocument.oleObject"/>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18288000" cy="10287000"/>
  <p:notesSz cx="6858000" cy="9144000"/>
  <p:embeddedFontLst>
    <p:embeddedFont>
      <p:font typeface="Canva Sans Bold" panose="020B0803030501040103" pitchFamily="34" charset="0"/>
      <p:regular r:id="rId22"/>
      <p:bold r:id="rId23"/>
    </p:embeddedFont>
    <p:embeddedFont>
      <p:font typeface="Montserrat" pitchFamily="2" charset="77"/>
      <p:regular r:id="rId24"/>
      <p:bold r:id="rId25"/>
      <p:italic r:id="rId26"/>
      <p:boldItalic r:id="rId27"/>
    </p:embeddedFont>
    <p:embeddedFont>
      <p:font typeface="Montserrat Bold" pitchFamily="2" charset="77"/>
      <p:regular r:id="rId28"/>
      <p:bold r:id="rId29"/>
    </p:embeddedFont>
    <p:embeddedFont>
      <p:font typeface="Montserrat Bold Italics" pitchFamily="2" charset="77"/>
      <p:regular r:id="rId30"/>
      <p:bold r:id="rId31"/>
      <p:italic r:id="rId32"/>
      <p:boldItalic r:id="rId33"/>
    </p:embeddedFont>
    <p:embeddedFont>
      <p:font typeface="Montserrat Ultra-Bold" pitchFamily="2" charset="77"/>
      <p:regular r:id="rId34"/>
      <p:bold r:id="rId35"/>
    </p:embeddedFont>
    <p:embeddedFont>
      <p:font typeface="Montserrat Ultra-Bold Italics" pitchFamily="2" charset="77"/>
      <p:regular r:id="rId36"/>
      <p:bold r:id="rId37"/>
      <p:italic r:id="rId38"/>
      <p:boldItalic r:id="rId3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523" autoAdjust="0"/>
    <p:restoredTop sz="94591" autoAdjust="0"/>
  </p:normalViewPr>
  <p:slideViewPr>
    <p:cSldViewPr>
      <p:cViewPr varScale="1">
        <p:scale>
          <a:sx n="79" d="100"/>
          <a:sy n="79" d="100"/>
        </p:scale>
        <p:origin x="552" y="2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5.fntdata"/><Relationship Id="rId39" Type="http://schemas.openxmlformats.org/officeDocument/2006/relationships/font" Target="fonts/font18.fntdata"/><Relationship Id="rId21" Type="http://schemas.openxmlformats.org/officeDocument/2006/relationships/slide" Target="slides/slide20.xml"/><Relationship Id="rId34" Type="http://schemas.openxmlformats.org/officeDocument/2006/relationships/font" Target="fonts/font13.fntdata"/><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8.fntdata"/><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32" Type="http://schemas.openxmlformats.org/officeDocument/2006/relationships/font" Target="fonts/font11.fntdata"/><Relationship Id="rId37" Type="http://schemas.openxmlformats.org/officeDocument/2006/relationships/font" Target="fonts/font16.fntdata"/><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font" Target="fonts/font7.fntdata"/><Relationship Id="rId36" Type="http://schemas.openxmlformats.org/officeDocument/2006/relationships/font" Target="fonts/font1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35" Type="http://schemas.openxmlformats.org/officeDocument/2006/relationships/font" Target="fonts/font14.fntdata"/><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33" Type="http://schemas.openxmlformats.org/officeDocument/2006/relationships/font" Target="fonts/font12.fntdata"/><Relationship Id="rId38" Type="http://schemas.openxmlformats.org/officeDocument/2006/relationships/font" Target="fonts/font17.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7/23/26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7/23/26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7/23/26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7/23/26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7/23/26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7/23/26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7/23/26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7/23/26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7/23/26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8.svg"/><Relationship Id="rId4" Type="http://schemas.openxmlformats.org/officeDocument/2006/relationships/image" Target="../media/image7.sv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7F7F7"/>
        </a:solidFill>
        <a:effectLst/>
      </p:bgPr>
    </p:bg>
    <p:spTree>
      <p:nvGrpSpPr>
        <p:cNvPr id="1" name=""/>
        <p:cNvGrpSpPr/>
        <p:nvPr/>
      </p:nvGrpSpPr>
      <p:grpSpPr>
        <a:xfrm>
          <a:off x="0" y="0"/>
          <a:ext cx="0" cy="0"/>
          <a:chOff x="0" y="0"/>
          <a:chExt cx="0" cy="0"/>
        </a:xfrm>
      </p:grpSpPr>
      <p:grpSp>
        <p:nvGrpSpPr>
          <p:cNvPr id="2" name="Group 2"/>
          <p:cNvGrpSpPr/>
          <p:nvPr/>
        </p:nvGrpSpPr>
        <p:grpSpPr>
          <a:xfrm>
            <a:off x="11145037" y="-4901783"/>
            <a:ext cx="11534965" cy="11534919"/>
            <a:chOff x="0" y="0"/>
            <a:chExt cx="6350000" cy="6349975"/>
          </a:xfrm>
        </p:grpSpPr>
        <p:sp>
          <p:nvSpPr>
            <p:cNvPr id="3" name="Freeform 3"/>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2">
                <a:alphaModFix amt="31000"/>
              </a:blip>
              <a:stretch>
                <a:fillRect l="-117697" t="-11506" r="-266" b="-33985"/>
              </a:stretch>
            </a:blipFill>
          </p:spPr>
          <p:txBody>
            <a:bodyPr/>
            <a:lstStyle/>
            <a:p>
              <a:endParaRPr lang="en-US"/>
            </a:p>
          </p:txBody>
        </p:sp>
      </p:grpSp>
      <p:grpSp>
        <p:nvGrpSpPr>
          <p:cNvPr id="4" name="Group 4"/>
          <p:cNvGrpSpPr/>
          <p:nvPr/>
        </p:nvGrpSpPr>
        <p:grpSpPr>
          <a:xfrm>
            <a:off x="1266909" y="5752897"/>
            <a:ext cx="15754182" cy="1234912"/>
            <a:chOff x="0" y="0"/>
            <a:chExt cx="21005576" cy="1646549"/>
          </a:xfrm>
        </p:grpSpPr>
        <p:sp>
          <p:nvSpPr>
            <p:cNvPr id="5" name="TextBox 5"/>
            <p:cNvSpPr txBox="1"/>
            <p:nvPr/>
          </p:nvSpPr>
          <p:spPr>
            <a:xfrm>
              <a:off x="0" y="292152"/>
              <a:ext cx="21005576" cy="1354397"/>
            </a:xfrm>
            <a:prstGeom prst="rect">
              <a:avLst/>
            </a:prstGeom>
          </p:spPr>
          <p:txBody>
            <a:bodyPr lIns="0" tIns="0" rIns="0" bIns="0" rtlCol="0" anchor="t">
              <a:spAutoFit/>
            </a:bodyPr>
            <a:lstStyle/>
            <a:p>
              <a:pPr algn="ctr">
                <a:lnSpc>
                  <a:spcPts val="8586"/>
                </a:lnSpc>
              </a:pPr>
              <a:r>
                <a:rPr lang="en-US" sz="6132">
                  <a:solidFill>
                    <a:srgbClr val="1D1D1F"/>
                  </a:solidFill>
                  <a:latin typeface="Montserrat"/>
                  <a:ea typeface="Montserrat"/>
                  <a:cs typeface="Montserrat"/>
                  <a:sym typeface="Montserrat"/>
                </a:rPr>
                <a:t>THURSDAY JULY 16TH</a:t>
              </a:r>
            </a:p>
          </p:txBody>
        </p:sp>
        <p:sp>
          <p:nvSpPr>
            <p:cNvPr id="6" name="AutoShape 6"/>
            <p:cNvSpPr/>
            <p:nvPr/>
          </p:nvSpPr>
          <p:spPr>
            <a:xfrm flipV="1">
              <a:off x="5602966" y="31750"/>
              <a:ext cx="9799644" cy="0"/>
            </a:xfrm>
            <a:prstGeom prst="line">
              <a:avLst/>
            </a:prstGeom>
            <a:ln w="63500" cap="flat">
              <a:solidFill>
                <a:srgbClr val="05508C"/>
              </a:solidFill>
              <a:prstDash val="solid"/>
              <a:headEnd type="none" w="sm" len="sm"/>
              <a:tailEnd type="none" w="sm" len="sm"/>
            </a:ln>
          </p:spPr>
          <p:txBody>
            <a:bodyPr/>
            <a:lstStyle/>
            <a:p>
              <a:endParaRPr lang="en-US"/>
            </a:p>
          </p:txBody>
        </p:sp>
      </p:grpSp>
      <p:sp>
        <p:nvSpPr>
          <p:cNvPr id="7" name="Freeform 7"/>
          <p:cNvSpPr/>
          <p:nvPr/>
        </p:nvSpPr>
        <p:spPr>
          <a:xfrm>
            <a:off x="7287363" y="2613962"/>
            <a:ext cx="3713274" cy="1691135"/>
          </a:xfrm>
          <a:custGeom>
            <a:avLst/>
            <a:gdLst/>
            <a:ahLst/>
            <a:cxnLst/>
            <a:rect l="l" t="t" r="r" b="b"/>
            <a:pathLst>
              <a:path w="3713274" h="1691135">
                <a:moveTo>
                  <a:pt x="0" y="0"/>
                </a:moveTo>
                <a:lnTo>
                  <a:pt x="3713274" y="0"/>
                </a:lnTo>
                <a:lnTo>
                  <a:pt x="3713274" y="1691135"/>
                </a:lnTo>
                <a:lnTo>
                  <a:pt x="0" y="1691135"/>
                </a:lnTo>
                <a:lnTo>
                  <a:pt x="0" y="0"/>
                </a:lnTo>
                <a:close/>
              </a:path>
            </a:pathLst>
          </a:custGeom>
          <a:blipFill>
            <a:blip r:embed="rId3"/>
            <a:stretch>
              <a:fillRect/>
            </a:stretch>
          </a:blipFill>
        </p:spPr>
        <p:txBody>
          <a:bodyPr/>
          <a:lstStyle/>
          <a:p>
            <a:endParaRPr lang="en-US"/>
          </a:p>
        </p:txBody>
      </p:sp>
      <p:sp>
        <p:nvSpPr>
          <p:cNvPr id="8" name="TextBox 8"/>
          <p:cNvSpPr txBox="1"/>
          <p:nvPr/>
        </p:nvSpPr>
        <p:spPr>
          <a:xfrm>
            <a:off x="1266909" y="4510176"/>
            <a:ext cx="15754182" cy="1047748"/>
          </a:xfrm>
          <a:prstGeom prst="rect">
            <a:avLst/>
          </a:prstGeom>
        </p:spPr>
        <p:txBody>
          <a:bodyPr lIns="0" tIns="0" rIns="0" bIns="0" rtlCol="0" anchor="t">
            <a:spAutoFit/>
          </a:bodyPr>
          <a:lstStyle/>
          <a:p>
            <a:pPr algn="ctr">
              <a:lnSpc>
                <a:spcPts val="8586"/>
              </a:lnSpc>
            </a:pPr>
            <a:r>
              <a:rPr lang="en-US" sz="6132" b="1">
                <a:solidFill>
                  <a:srgbClr val="1D1D1F"/>
                </a:solidFill>
                <a:latin typeface="Montserrat Bold"/>
                <a:ea typeface="Montserrat Bold"/>
                <a:cs typeface="Montserrat Bold"/>
                <a:sym typeface="Montserrat Bold"/>
              </a:rPr>
              <a:t>ANNUAL GENERAL MEETING 2026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159303" y="3265852"/>
            <a:ext cx="12052555" cy="6297122"/>
          </a:xfrm>
          <a:custGeom>
            <a:avLst/>
            <a:gdLst/>
            <a:ahLst/>
            <a:cxnLst/>
            <a:rect l="l" t="t" r="r" b="b"/>
            <a:pathLst>
              <a:path w="12052555" h="6297122">
                <a:moveTo>
                  <a:pt x="0" y="0"/>
                </a:moveTo>
                <a:lnTo>
                  <a:pt x="12052556" y="0"/>
                </a:lnTo>
                <a:lnTo>
                  <a:pt x="12052556" y="6297122"/>
                </a:lnTo>
                <a:lnTo>
                  <a:pt x="0" y="6297122"/>
                </a:lnTo>
                <a:lnTo>
                  <a:pt x="0" y="0"/>
                </a:lnTo>
                <a:close/>
              </a:path>
            </a:pathLst>
          </a:custGeom>
          <a:blipFill>
            <a:blip r:embed="rId2"/>
            <a:stretch>
              <a:fillRect/>
            </a:stretch>
          </a:blipFill>
        </p:spPr>
        <p:txBody>
          <a:bodyPr/>
          <a:lstStyle/>
          <a:p>
            <a:endParaRPr lang="en-US"/>
          </a:p>
        </p:txBody>
      </p:sp>
      <p:sp>
        <p:nvSpPr>
          <p:cNvPr id="3" name="TextBox 3"/>
          <p:cNvSpPr txBox="1"/>
          <p:nvPr/>
        </p:nvSpPr>
        <p:spPr>
          <a:xfrm>
            <a:off x="2088708" y="419417"/>
            <a:ext cx="12123150" cy="1094740"/>
          </a:xfrm>
          <a:prstGeom prst="rect">
            <a:avLst/>
          </a:prstGeom>
        </p:spPr>
        <p:txBody>
          <a:bodyPr lIns="0" tIns="0" rIns="0" bIns="0" rtlCol="0" anchor="t">
            <a:spAutoFit/>
          </a:bodyPr>
          <a:lstStyle/>
          <a:p>
            <a:pPr algn="ctr">
              <a:lnSpc>
                <a:spcPts val="8959"/>
              </a:lnSpc>
            </a:pPr>
            <a:r>
              <a:rPr lang="en-US" sz="6399" b="1">
                <a:solidFill>
                  <a:srgbClr val="000000"/>
                </a:solidFill>
                <a:latin typeface="Montserrat Ultra-Bold"/>
                <a:ea typeface="Montserrat Ultra-Bold"/>
                <a:cs typeface="Montserrat Ultra-Bold"/>
                <a:sym typeface="Montserrat Ultra-Bold"/>
              </a:rPr>
              <a:t>Finance &amp; Ops YTD 26</a:t>
            </a:r>
          </a:p>
        </p:txBody>
      </p:sp>
      <p:sp>
        <p:nvSpPr>
          <p:cNvPr id="4" name="TextBox 4"/>
          <p:cNvSpPr txBox="1"/>
          <p:nvPr/>
        </p:nvSpPr>
        <p:spPr>
          <a:xfrm>
            <a:off x="332061" y="2082312"/>
            <a:ext cx="14265392" cy="554890"/>
          </a:xfrm>
          <a:prstGeom prst="rect">
            <a:avLst/>
          </a:prstGeom>
        </p:spPr>
        <p:txBody>
          <a:bodyPr lIns="0" tIns="0" rIns="0" bIns="0" rtlCol="0" anchor="t">
            <a:spAutoFit/>
          </a:bodyPr>
          <a:lstStyle/>
          <a:p>
            <a:pPr algn="ctr">
              <a:lnSpc>
                <a:spcPts val="4590"/>
              </a:lnSpc>
            </a:pPr>
            <a:r>
              <a:rPr lang="en-US" sz="3278" b="1">
                <a:solidFill>
                  <a:srgbClr val="000000"/>
                </a:solidFill>
                <a:latin typeface="Montserrat Bold"/>
                <a:ea typeface="Montserrat Bold"/>
                <a:cs typeface="Montserrat Bold"/>
                <a:sym typeface="Montserrat Bold"/>
              </a:rPr>
              <a:t>YTD Overheads £31k running in similar ratio’s to last year</a:t>
            </a:r>
          </a:p>
        </p:txBody>
      </p:sp>
      <p:grpSp>
        <p:nvGrpSpPr>
          <p:cNvPr id="5" name="Group 5"/>
          <p:cNvGrpSpPr/>
          <p:nvPr/>
        </p:nvGrpSpPr>
        <p:grpSpPr>
          <a:xfrm>
            <a:off x="11145037" y="-4901783"/>
            <a:ext cx="11534965" cy="11534919"/>
            <a:chOff x="0" y="0"/>
            <a:chExt cx="6350000" cy="6349975"/>
          </a:xfrm>
        </p:grpSpPr>
        <p:sp>
          <p:nvSpPr>
            <p:cNvPr id="6" name="Freeform 6"/>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3">
                <a:alphaModFix amt="31000"/>
              </a:blip>
              <a:stretch>
                <a:fillRect l="-117697" t="-11506" r="-266" b="-33985"/>
              </a:stretch>
            </a:blipFill>
          </p:spPr>
          <p:txBody>
            <a:bodyPr/>
            <a:lstStyle/>
            <a:p>
              <a:endParaRPr lang="en-US"/>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368252" y="3249581"/>
            <a:ext cx="17218336" cy="5466592"/>
          </a:xfrm>
          <a:prstGeom prst="rect">
            <a:avLst/>
          </a:prstGeom>
        </p:spPr>
        <p:txBody>
          <a:bodyPr lIns="0" tIns="0" rIns="0" bIns="0" rtlCol="0" anchor="t">
            <a:spAutoFit/>
          </a:bodyPr>
          <a:lstStyle/>
          <a:p>
            <a:pPr marL="749682" lvl="1" indent="-374841" algn="l">
              <a:lnSpc>
                <a:spcPts val="4861"/>
              </a:lnSpc>
              <a:buFont typeface="Arial"/>
              <a:buChar char="•"/>
            </a:pPr>
            <a:r>
              <a:rPr lang="en-US" sz="3472" b="1">
                <a:solidFill>
                  <a:srgbClr val="000000"/>
                </a:solidFill>
                <a:latin typeface="Montserrat Bold"/>
                <a:ea typeface="Montserrat Bold"/>
                <a:cs typeface="Montserrat Bold"/>
                <a:sym typeface="Montserrat Bold"/>
              </a:rPr>
              <a:t>Moved H&amp;BA to XERO Accounting system for financial reporting, analysis and forecasting in June. One off set up costs.</a:t>
            </a:r>
          </a:p>
          <a:p>
            <a:pPr marL="1499363" lvl="2" indent="-499788" algn="l">
              <a:lnSpc>
                <a:spcPts val="4861"/>
              </a:lnSpc>
              <a:buFont typeface="Arial"/>
              <a:buChar char="⚬"/>
            </a:pPr>
            <a:r>
              <a:rPr lang="en-US" sz="3472" b="1">
                <a:solidFill>
                  <a:srgbClr val="000000"/>
                </a:solidFill>
                <a:latin typeface="Montserrat Bold"/>
                <a:ea typeface="Montserrat Bold"/>
                <a:cs typeface="Montserrat Bold"/>
                <a:sym typeface="Montserrat Bold"/>
              </a:rPr>
              <a:t>Efficiency &amp; accuracy versus manual entry spreadsheets</a:t>
            </a:r>
          </a:p>
          <a:p>
            <a:pPr marL="1499363" lvl="2" indent="-499788" algn="l">
              <a:lnSpc>
                <a:spcPts val="4861"/>
              </a:lnSpc>
              <a:buFont typeface="Arial"/>
              <a:buChar char="⚬"/>
            </a:pPr>
            <a:r>
              <a:rPr lang="en-US" sz="3472" b="1">
                <a:solidFill>
                  <a:srgbClr val="000000"/>
                </a:solidFill>
                <a:latin typeface="Montserrat Bold"/>
                <a:ea typeface="Montserrat Bold"/>
                <a:cs typeface="Montserrat Bold"/>
                <a:sym typeface="Montserrat Bold"/>
              </a:rPr>
              <a:t>Future cost savings (vat, outsourcing)</a:t>
            </a:r>
          </a:p>
          <a:p>
            <a:pPr marL="1499363" lvl="2" indent="-499788" algn="l">
              <a:lnSpc>
                <a:spcPts val="4861"/>
              </a:lnSpc>
              <a:buFont typeface="Arial"/>
              <a:buChar char="⚬"/>
            </a:pPr>
            <a:r>
              <a:rPr lang="en-US" sz="3472" b="1">
                <a:solidFill>
                  <a:srgbClr val="000000"/>
                </a:solidFill>
                <a:latin typeface="Montserrat Bold"/>
                <a:ea typeface="Montserrat Bold"/>
                <a:cs typeface="Montserrat Bold"/>
                <a:sym typeface="Montserrat Bold"/>
              </a:rPr>
              <a:t>Invoicing capability</a:t>
            </a:r>
          </a:p>
          <a:p>
            <a:pPr algn="l">
              <a:lnSpc>
                <a:spcPts val="4861"/>
              </a:lnSpc>
            </a:pPr>
            <a:endParaRPr lang="en-US" sz="3472" b="1">
              <a:solidFill>
                <a:srgbClr val="000000"/>
              </a:solidFill>
              <a:latin typeface="Montserrat Bold"/>
              <a:ea typeface="Montserrat Bold"/>
              <a:cs typeface="Montserrat Bold"/>
              <a:sym typeface="Montserrat Bold"/>
            </a:endParaRPr>
          </a:p>
          <a:p>
            <a:pPr marL="749682" lvl="1" indent="-374841" algn="l">
              <a:lnSpc>
                <a:spcPts val="4861"/>
              </a:lnSpc>
              <a:buFont typeface="Arial"/>
              <a:buChar char="•"/>
            </a:pPr>
            <a:r>
              <a:rPr lang="en-US" sz="3472" b="1">
                <a:solidFill>
                  <a:srgbClr val="000000"/>
                </a:solidFill>
                <a:latin typeface="Montserrat Bold"/>
                <a:ea typeface="Montserrat Bold"/>
                <a:cs typeface="Montserrat Bold"/>
                <a:sym typeface="Montserrat Bold"/>
              </a:rPr>
              <a:t>People update: Jess Teague, Pixel &amp; Glitch on Maternity leave for July and August. Will return to some part-time work in September.</a:t>
            </a:r>
          </a:p>
          <a:p>
            <a:pPr algn="l">
              <a:lnSpc>
                <a:spcPts val="4861"/>
              </a:lnSpc>
            </a:pPr>
            <a:endParaRPr lang="en-US" sz="3472" b="1">
              <a:solidFill>
                <a:srgbClr val="000000"/>
              </a:solidFill>
              <a:latin typeface="Montserrat Bold"/>
              <a:ea typeface="Montserrat Bold"/>
              <a:cs typeface="Montserrat Bold"/>
              <a:sym typeface="Montserrat Bold"/>
            </a:endParaRPr>
          </a:p>
        </p:txBody>
      </p:sp>
      <p:sp>
        <p:nvSpPr>
          <p:cNvPr id="3" name="TextBox 3"/>
          <p:cNvSpPr txBox="1"/>
          <p:nvPr/>
        </p:nvSpPr>
        <p:spPr>
          <a:xfrm>
            <a:off x="3047127" y="277046"/>
            <a:ext cx="12123150" cy="1094740"/>
          </a:xfrm>
          <a:prstGeom prst="rect">
            <a:avLst/>
          </a:prstGeom>
        </p:spPr>
        <p:txBody>
          <a:bodyPr lIns="0" tIns="0" rIns="0" bIns="0" rtlCol="0" anchor="t">
            <a:spAutoFit/>
          </a:bodyPr>
          <a:lstStyle/>
          <a:p>
            <a:pPr algn="ctr">
              <a:lnSpc>
                <a:spcPts val="8959"/>
              </a:lnSpc>
            </a:pPr>
            <a:r>
              <a:rPr lang="en-US" sz="6399" b="1">
                <a:solidFill>
                  <a:srgbClr val="000000"/>
                </a:solidFill>
                <a:latin typeface="Montserrat Ultra-Bold"/>
                <a:ea typeface="Montserrat Ultra-Bold"/>
                <a:cs typeface="Montserrat Ultra-Bold"/>
                <a:sym typeface="Montserrat Ultra-Bold"/>
              </a:rPr>
              <a:t>Finance &amp; Ops YTD 26</a:t>
            </a:r>
          </a:p>
        </p:txBody>
      </p:sp>
      <p:grpSp>
        <p:nvGrpSpPr>
          <p:cNvPr id="4" name="Group 4"/>
          <p:cNvGrpSpPr/>
          <p:nvPr/>
        </p:nvGrpSpPr>
        <p:grpSpPr>
          <a:xfrm>
            <a:off x="11145037" y="-4901783"/>
            <a:ext cx="11534965" cy="11534919"/>
            <a:chOff x="0" y="0"/>
            <a:chExt cx="6350000" cy="6349975"/>
          </a:xfrm>
        </p:grpSpPr>
        <p:sp>
          <p:nvSpPr>
            <p:cNvPr id="5" name="Freeform 5"/>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2">
                <a:alphaModFix amt="31000"/>
              </a:blip>
              <a:stretch>
                <a:fillRect l="-117697" t="-11506" r="-266" b="-33985"/>
              </a:stretch>
            </a:blipFill>
          </p:spPr>
          <p:txBody>
            <a:bodyPr/>
            <a:lstStyle/>
            <a:p>
              <a:endParaRPr lang="en-US"/>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3618255" y="277046"/>
            <a:ext cx="9098806" cy="1094740"/>
          </a:xfrm>
          <a:prstGeom prst="rect">
            <a:avLst/>
          </a:prstGeom>
        </p:spPr>
        <p:txBody>
          <a:bodyPr lIns="0" tIns="0" rIns="0" bIns="0" rtlCol="0" anchor="t">
            <a:spAutoFit/>
          </a:bodyPr>
          <a:lstStyle/>
          <a:p>
            <a:pPr algn="ctr">
              <a:lnSpc>
                <a:spcPts val="8959"/>
              </a:lnSpc>
            </a:pPr>
            <a:r>
              <a:rPr lang="en-US" sz="6399" b="1">
                <a:solidFill>
                  <a:srgbClr val="000000"/>
                </a:solidFill>
                <a:latin typeface="Montserrat Ultra-Bold"/>
                <a:ea typeface="Montserrat Ultra-Bold"/>
                <a:cs typeface="Montserrat Ultra-Bold"/>
                <a:sym typeface="Montserrat Ultra-Bold"/>
              </a:rPr>
              <a:t>Membership Update</a:t>
            </a:r>
          </a:p>
        </p:txBody>
      </p:sp>
      <p:sp>
        <p:nvSpPr>
          <p:cNvPr id="3" name="TextBox 3"/>
          <p:cNvSpPr txBox="1"/>
          <p:nvPr/>
        </p:nvSpPr>
        <p:spPr>
          <a:xfrm>
            <a:off x="364665" y="1895883"/>
            <a:ext cx="17923335" cy="9707565"/>
          </a:xfrm>
          <a:prstGeom prst="rect">
            <a:avLst/>
          </a:prstGeom>
        </p:spPr>
        <p:txBody>
          <a:bodyPr lIns="0" tIns="0" rIns="0" bIns="0" rtlCol="0" anchor="t">
            <a:spAutoFit/>
          </a:bodyPr>
          <a:lstStyle/>
          <a:p>
            <a:pPr marL="693559" lvl="1" indent="-346779" algn="l">
              <a:lnSpc>
                <a:spcPts val="4497"/>
              </a:lnSpc>
              <a:buFont typeface="Arial"/>
              <a:buChar char="•"/>
            </a:pPr>
            <a:r>
              <a:rPr lang="en-US" sz="3212" b="1">
                <a:solidFill>
                  <a:srgbClr val="000000"/>
                </a:solidFill>
                <a:latin typeface="Montserrat Bold"/>
                <a:ea typeface="Montserrat Bold"/>
                <a:cs typeface="Montserrat Bold"/>
                <a:sym typeface="Montserrat Bold"/>
              </a:rPr>
              <a:t>Invoiced Members count YTD was 56 (excluding affiliates and partners)</a:t>
            </a:r>
          </a:p>
          <a:p>
            <a:pPr marL="1387118" lvl="2" indent="-462373" algn="l">
              <a:lnSpc>
                <a:spcPts val="4497"/>
              </a:lnSpc>
              <a:buFont typeface="Arial"/>
              <a:buChar char="⚬"/>
            </a:pPr>
            <a:r>
              <a:rPr lang="en-US" sz="3212" b="1">
                <a:solidFill>
                  <a:srgbClr val="000000"/>
                </a:solidFill>
                <a:latin typeface="Montserrat Bold"/>
                <a:ea typeface="Montserrat Bold"/>
                <a:cs typeface="Montserrat Bold"/>
                <a:sym typeface="Montserrat Bold"/>
              </a:rPr>
              <a:t>Current count 55</a:t>
            </a:r>
          </a:p>
          <a:p>
            <a:pPr marL="1387118" lvl="2" indent="-462373" algn="l">
              <a:lnSpc>
                <a:spcPts val="4497"/>
              </a:lnSpc>
              <a:buFont typeface="Arial"/>
              <a:buChar char="⚬"/>
            </a:pPr>
            <a:r>
              <a:rPr lang="en-US" sz="3212" b="1">
                <a:solidFill>
                  <a:srgbClr val="000000"/>
                </a:solidFill>
                <a:latin typeface="Montserrat Bold"/>
                <a:ea typeface="Montserrat Bold"/>
                <a:cs typeface="Montserrat Bold"/>
                <a:sym typeface="Montserrat Bold"/>
              </a:rPr>
              <a:t>New 3 (+5%) (Salitix, Cambridge Healthcare, Covestus)</a:t>
            </a:r>
          </a:p>
          <a:p>
            <a:pPr marL="1387118" lvl="2" indent="-462373" algn="l">
              <a:lnSpc>
                <a:spcPts val="4497"/>
              </a:lnSpc>
              <a:buFont typeface="Arial"/>
              <a:buChar char="⚬"/>
            </a:pPr>
            <a:r>
              <a:rPr lang="en-US" sz="3212" b="1">
                <a:solidFill>
                  <a:srgbClr val="000000"/>
                </a:solidFill>
                <a:latin typeface="Montserrat Bold"/>
                <a:ea typeface="Montserrat Bold"/>
                <a:cs typeface="Montserrat Bold"/>
                <a:sym typeface="Montserrat Bold"/>
              </a:rPr>
              <a:t>Lost 4 (-7%) (Bausch &amp; Lomb, Dr Organic, EM Pharma, Nelsons)</a:t>
            </a:r>
          </a:p>
          <a:p>
            <a:pPr marL="1387118" lvl="2" indent="-462373" algn="l">
              <a:lnSpc>
                <a:spcPts val="4497"/>
              </a:lnSpc>
              <a:buFont typeface="Arial"/>
              <a:buChar char="⚬"/>
            </a:pPr>
            <a:r>
              <a:rPr lang="en-US" sz="3212" b="1">
                <a:solidFill>
                  <a:srgbClr val="000000"/>
                </a:solidFill>
                <a:latin typeface="Montserrat Bold"/>
                <a:ea typeface="Montserrat Bold"/>
                <a:cs typeface="Montserrat Bold"/>
                <a:sym typeface="Montserrat Bold"/>
              </a:rPr>
              <a:t>Main reasons for loss; not making use of content, budget restrictions.</a:t>
            </a:r>
          </a:p>
          <a:p>
            <a:pPr marL="1387118" lvl="2" indent="-462373" algn="l">
              <a:lnSpc>
                <a:spcPts val="4497"/>
              </a:lnSpc>
              <a:buFont typeface="Arial"/>
              <a:buChar char="⚬"/>
            </a:pPr>
            <a:r>
              <a:rPr lang="en-US" sz="3212" b="1">
                <a:solidFill>
                  <a:srgbClr val="000000"/>
                </a:solidFill>
                <a:latin typeface="Montserrat Bold"/>
                <a:ea typeface="Montserrat Bold"/>
                <a:cs typeface="Montserrat Bold"/>
                <a:sym typeface="Montserrat Bold"/>
              </a:rPr>
              <a:t>All lost members previously ‘flagged’ as risk</a:t>
            </a:r>
          </a:p>
          <a:p>
            <a:pPr algn="l">
              <a:lnSpc>
                <a:spcPts val="4497"/>
              </a:lnSpc>
            </a:pPr>
            <a:endParaRPr lang="en-US" sz="3212" b="1">
              <a:solidFill>
                <a:srgbClr val="000000"/>
              </a:solidFill>
              <a:latin typeface="Montserrat Bold"/>
              <a:ea typeface="Montserrat Bold"/>
              <a:cs typeface="Montserrat Bold"/>
              <a:sym typeface="Montserrat Bold"/>
            </a:endParaRPr>
          </a:p>
          <a:p>
            <a:pPr marL="693559" lvl="1" indent="-346779" algn="l">
              <a:lnSpc>
                <a:spcPts val="4497"/>
              </a:lnSpc>
              <a:buFont typeface="Arial"/>
              <a:buChar char="•"/>
            </a:pPr>
            <a:r>
              <a:rPr lang="en-US" sz="3212" b="1">
                <a:solidFill>
                  <a:srgbClr val="000000"/>
                </a:solidFill>
                <a:latin typeface="Montserrat Bold"/>
                <a:ea typeface="Montserrat Bold"/>
                <a:cs typeface="Montserrat Bold"/>
                <a:sym typeface="Montserrat Bold"/>
              </a:rPr>
              <a:t> </a:t>
            </a:r>
            <a:r>
              <a:rPr lang="en-US" sz="3212" b="1">
                <a:solidFill>
                  <a:srgbClr val="35739D"/>
                </a:solidFill>
                <a:latin typeface="Montserrat Bold"/>
                <a:ea typeface="Montserrat Bold"/>
                <a:cs typeface="Montserrat Bold"/>
                <a:sym typeface="Montserrat Bold"/>
              </a:rPr>
              <a:t>YTG priorities</a:t>
            </a:r>
          </a:p>
          <a:p>
            <a:pPr marL="1387118" lvl="2" indent="-462373" algn="l">
              <a:lnSpc>
                <a:spcPts val="4497"/>
              </a:lnSpc>
              <a:buFont typeface="Arial"/>
              <a:buChar char="⚬"/>
            </a:pPr>
            <a:r>
              <a:rPr lang="en-US" sz="3212" b="1">
                <a:solidFill>
                  <a:srgbClr val="35739D"/>
                </a:solidFill>
                <a:latin typeface="Montserrat Bold"/>
                <a:ea typeface="Montserrat Bold"/>
                <a:cs typeface="Montserrat Bold"/>
                <a:sym typeface="Montserrat Bold"/>
              </a:rPr>
              <a:t>Review Membership categories / access</a:t>
            </a:r>
          </a:p>
          <a:p>
            <a:pPr marL="1387118" lvl="2" indent="-462373" algn="l">
              <a:lnSpc>
                <a:spcPts val="4497"/>
              </a:lnSpc>
              <a:buFont typeface="Arial"/>
              <a:buChar char="⚬"/>
            </a:pPr>
            <a:r>
              <a:rPr lang="en-US" sz="3212" b="1">
                <a:solidFill>
                  <a:srgbClr val="35739D"/>
                </a:solidFill>
                <a:latin typeface="Montserrat Bold"/>
                <a:ea typeface="Montserrat Bold"/>
                <a:cs typeface="Montserrat Bold"/>
                <a:sym typeface="Montserrat Bold"/>
              </a:rPr>
              <a:t>Optimise email database &amp; contact strategy</a:t>
            </a:r>
          </a:p>
          <a:p>
            <a:pPr marL="1387118" lvl="2" indent="-462373" algn="l">
              <a:lnSpc>
                <a:spcPts val="4497"/>
              </a:lnSpc>
              <a:buFont typeface="Arial"/>
              <a:buChar char="⚬"/>
            </a:pPr>
            <a:r>
              <a:rPr lang="en-US" sz="3212" b="1">
                <a:solidFill>
                  <a:srgbClr val="35739D"/>
                </a:solidFill>
                <a:latin typeface="Montserrat Bold"/>
                <a:ea typeface="Montserrat Bold"/>
                <a:cs typeface="Montserrat Bold"/>
                <a:sym typeface="Montserrat Bold"/>
              </a:rPr>
              <a:t>Update website for non-members</a:t>
            </a:r>
          </a:p>
          <a:p>
            <a:pPr marL="1387118" lvl="2" indent="-462373" algn="l">
              <a:lnSpc>
                <a:spcPts val="4497"/>
              </a:lnSpc>
              <a:buFont typeface="Arial"/>
              <a:buChar char="⚬"/>
            </a:pPr>
            <a:r>
              <a:rPr lang="en-US" sz="3212" b="1">
                <a:solidFill>
                  <a:srgbClr val="35739D"/>
                </a:solidFill>
                <a:latin typeface="Montserrat Bold"/>
                <a:ea typeface="Montserrat Bold"/>
                <a:cs typeface="Montserrat Bold"/>
                <a:sym typeface="Montserrat Bold"/>
              </a:rPr>
              <a:t>Recruit new members (Beauty Awards, Conference attendees) </a:t>
            </a:r>
          </a:p>
          <a:p>
            <a:pPr algn="l">
              <a:lnSpc>
                <a:spcPts val="4777"/>
              </a:lnSpc>
            </a:pPr>
            <a:endParaRPr lang="en-US" sz="3212" b="1">
              <a:solidFill>
                <a:srgbClr val="35739D"/>
              </a:solidFill>
              <a:latin typeface="Montserrat Bold"/>
              <a:ea typeface="Montserrat Bold"/>
              <a:cs typeface="Montserrat Bold"/>
              <a:sym typeface="Montserrat Bold"/>
            </a:endParaRPr>
          </a:p>
          <a:p>
            <a:pPr algn="l">
              <a:lnSpc>
                <a:spcPts val="4777"/>
              </a:lnSpc>
            </a:pPr>
            <a:endParaRPr lang="en-US" sz="3212" b="1">
              <a:solidFill>
                <a:srgbClr val="35739D"/>
              </a:solidFill>
              <a:latin typeface="Montserrat Bold"/>
              <a:ea typeface="Montserrat Bold"/>
              <a:cs typeface="Montserrat Bold"/>
              <a:sym typeface="Montserrat Bold"/>
            </a:endParaRPr>
          </a:p>
          <a:p>
            <a:pPr algn="l">
              <a:lnSpc>
                <a:spcPts val="4777"/>
              </a:lnSpc>
            </a:pPr>
            <a:endParaRPr lang="en-US" sz="3212" b="1">
              <a:solidFill>
                <a:srgbClr val="35739D"/>
              </a:solidFill>
              <a:latin typeface="Montserrat Bold"/>
              <a:ea typeface="Montserrat Bold"/>
              <a:cs typeface="Montserrat Bold"/>
              <a:sym typeface="Montserrat Bold"/>
            </a:endParaRPr>
          </a:p>
          <a:p>
            <a:pPr algn="l">
              <a:lnSpc>
                <a:spcPts val="4777"/>
              </a:lnSpc>
            </a:pPr>
            <a:endParaRPr lang="en-US" sz="3212" b="1">
              <a:solidFill>
                <a:srgbClr val="35739D"/>
              </a:solidFill>
              <a:latin typeface="Montserrat Bold"/>
              <a:ea typeface="Montserrat Bold"/>
              <a:cs typeface="Montserrat Bold"/>
              <a:sym typeface="Montserrat Bold"/>
            </a:endParaRPr>
          </a:p>
          <a:p>
            <a:pPr algn="l">
              <a:lnSpc>
                <a:spcPts val="4777"/>
              </a:lnSpc>
            </a:pPr>
            <a:endParaRPr lang="en-US" sz="3212" b="1">
              <a:solidFill>
                <a:srgbClr val="35739D"/>
              </a:solidFill>
              <a:latin typeface="Montserrat Bold"/>
              <a:ea typeface="Montserrat Bold"/>
              <a:cs typeface="Montserrat Bold"/>
              <a:sym typeface="Montserrat Bold"/>
            </a:endParaRPr>
          </a:p>
        </p:txBody>
      </p:sp>
      <p:grpSp>
        <p:nvGrpSpPr>
          <p:cNvPr id="4" name="Group 4"/>
          <p:cNvGrpSpPr/>
          <p:nvPr/>
        </p:nvGrpSpPr>
        <p:grpSpPr>
          <a:xfrm>
            <a:off x="11145037" y="-4901783"/>
            <a:ext cx="11534965" cy="11534919"/>
            <a:chOff x="0" y="0"/>
            <a:chExt cx="6350000" cy="6349975"/>
          </a:xfrm>
        </p:grpSpPr>
        <p:sp>
          <p:nvSpPr>
            <p:cNvPr id="5" name="Freeform 5"/>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2">
                <a:alphaModFix amt="31000"/>
              </a:blip>
              <a:stretch>
                <a:fillRect l="-117697" t="-11506" r="-266" b="-33985"/>
              </a:stretch>
            </a:blipFill>
          </p:spPr>
          <p:txBody>
            <a:bodyPr/>
            <a:lstStyle/>
            <a:p>
              <a:endParaRPr lang="en-US"/>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88955" y="4581110"/>
            <a:ext cx="8524714" cy="5133667"/>
          </a:xfrm>
          <a:custGeom>
            <a:avLst/>
            <a:gdLst/>
            <a:ahLst/>
            <a:cxnLst/>
            <a:rect l="l" t="t" r="r" b="b"/>
            <a:pathLst>
              <a:path w="8524714" h="5133667">
                <a:moveTo>
                  <a:pt x="0" y="0"/>
                </a:moveTo>
                <a:lnTo>
                  <a:pt x="8524714" y="0"/>
                </a:lnTo>
                <a:lnTo>
                  <a:pt x="8524714" y="5133667"/>
                </a:lnTo>
                <a:lnTo>
                  <a:pt x="0" y="5133667"/>
                </a:lnTo>
                <a:lnTo>
                  <a:pt x="0" y="0"/>
                </a:lnTo>
                <a:close/>
              </a:path>
            </a:pathLst>
          </a:custGeom>
          <a:blipFill>
            <a:blip r:embed="rId2"/>
            <a:stretch>
              <a:fillRect/>
            </a:stretch>
          </a:blipFill>
        </p:spPr>
        <p:txBody>
          <a:bodyPr/>
          <a:lstStyle/>
          <a:p>
            <a:endParaRPr lang="en-US"/>
          </a:p>
        </p:txBody>
      </p:sp>
      <p:sp>
        <p:nvSpPr>
          <p:cNvPr id="3" name="TextBox 3"/>
          <p:cNvSpPr txBox="1"/>
          <p:nvPr/>
        </p:nvSpPr>
        <p:spPr>
          <a:xfrm>
            <a:off x="3618255" y="277046"/>
            <a:ext cx="10670431" cy="1094740"/>
          </a:xfrm>
          <a:prstGeom prst="rect">
            <a:avLst/>
          </a:prstGeom>
        </p:spPr>
        <p:txBody>
          <a:bodyPr lIns="0" tIns="0" rIns="0" bIns="0" rtlCol="0" anchor="t">
            <a:spAutoFit/>
          </a:bodyPr>
          <a:lstStyle/>
          <a:p>
            <a:pPr algn="ctr">
              <a:lnSpc>
                <a:spcPts val="8959"/>
              </a:lnSpc>
            </a:pPr>
            <a:r>
              <a:rPr lang="en-US" sz="6399" b="1">
                <a:solidFill>
                  <a:srgbClr val="000000"/>
                </a:solidFill>
                <a:latin typeface="Montserrat Ultra-Bold"/>
                <a:ea typeface="Montserrat Ultra-Bold"/>
                <a:cs typeface="Montserrat Ultra-Bold"/>
                <a:sym typeface="Montserrat Ultra-Bold"/>
              </a:rPr>
              <a:t>Digital Events</a:t>
            </a:r>
          </a:p>
        </p:txBody>
      </p:sp>
      <p:sp>
        <p:nvSpPr>
          <p:cNvPr id="4" name="TextBox 4"/>
          <p:cNvSpPr txBox="1"/>
          <p:nvPr/>
        </p:nvSpPr>
        <p:spPr>
          <a:xfrm>
            <a:off x="788955" y="1858729"/>
            <a:ext cx="17499045" cy="2178289"/>
          </a:xfrm>
          <a:prstGeom prst="rect">
            <a:avLst/>
          </a:prstGeom>
        </p:spPr>
        <p:txBody>
          <a:bodyPr lIns="0" tIns="0" rIns="0" bIns="0" rtlCol="0" anchor="t">
            <a:spAutoFit/>
          </a:bodyPr>
          <a:lstStyle/>
          <a:p>
            <a:pPr algn="l">
              <a:lnSpc>
                <a:spcPts val="4360"/>
              </a:lnSpc>
            </a:pPr>
            <a:r>
              <a:rPr lang="en-US" sz="3114" b="1">
                <a:solidFill>
                  <a:srgbClr val="000000"/>
                </a:solidFill>
                <a:latin typeface="Montserrat Ultra-Bold"/>
                <a:ea typeface="Montserrat Ultra-Bold"/>
                <a:cs typeface="Montserrat Ultra-Bold"/>
                <a:sym typeface="Montserrat Ultra-Bold"/>
              </a:rPr>
              <a:t>Key Learnings from Spring 26 event</a:t>
            </a:r>
          </a:p>
          <a:p>
            <a:pPr marL="672523" lvl="1" indent="-336262" algn="l">
              <a:lnSpc>
                <a:spcPts val="4360"/>
              </a:lnSpc>
              <a:buFont typeface="Arial"/>
              <a:buChar char="•"/>
            </a:pPr>
            <a:r>
              <a:rPr lang="en-US" sz="3114" b="1">
                <a:solidFill>
                  <a:srgbClr val="000000"/>
                </a:solidFill>
                <a:latin typeface="Montserrat Ultra-Bold"/>
                <a:ea typeface="Montserrat Ultra-Bold"/>
                <a:cs typeface="Montserrat Ultra-Bold"/>
                <a:sym typeface="Montserrat Ultra-Bold"/>
              </a:rPr>
              <a:t>Participation varied widely depending on topic (Best 66, Worst 22, Average 36)</a:t>
            </a:r>
          </a:p>
          <a:p>
            <a:pPr marL="672523" lvl="1" indent="-336262" algn="l">
              <a:lnSpc>
                <a:spcPts val="4360"/>
              </a:lnSpc>
              <a:buFont typeface="Arial"/>
              <a:buChar char="•"/>
            </a:pPr>
            <a:r>
              <a:rPr lang="en-US" sz="3114" b="1">
                <a:solidFill>
                  <a:srgbClr val="000000"/>
                </a:solidFill>
                <a:latin typeface="Montserrat Ultra-Bold"/>
                <a:ea typeface="Montserrat Ultra-Bold"/>
                <a:cs typeface="Montserrat Ultra-Bold"/>
                <a:sym typeface="Montserrat Ultra-Bold"/>
              </a:rPr>
              <a:t>Registrations rose with multiple email reminders </a:t>
            </a:r>
          </a:p>
          <a:p>
            <a:pPr marL="672523" lvl="1" indent="-336262" algn="l">
              <a:lnSpc>
                <a:spcPts val="4360"/>
              </a:lnSpc>
              <a:buFont typeface="Arial"/>
              <a:buChar char="•"/>
            </a:pPr>
            <a:r>
              <a:rPr lang="en-US" sz="3114" b="1">
                <a:solidFill>
                  <a:srgbClr val="000000"/>
                </a:solidFill>
                <a:latin typeface="Montserrat Ultra-Bold"/>
                <a:ea typeface="Montserrat Ultra-Bold"/>
                <a:cs typeface="Montserrat Ultra-Bold"/>
                <a:sym typeface="Montserrat Ultra-Bold"/>
              </a:rPr>
              <a:t>Foundational commercial skills, market and retailer insights clear winners</a:t>
            </a:r>
          </a:p>
        </p:txBody>
      </p:sp>
      <p:sp>
        <p:nvSpPr>
          <p:cNvPr id="5" name="TextBox 5"/>
          <p:cNvSpPr txBox="1"/>
          <p:nvPr/>
        </p:nvSpPr>
        <p:spPr>
          <a:xfrm>
            <a:off x="9881116" y="4514435"/>
            <a:ext cx="7538638" cy="4331414"/>
          </a:xfrm>
          <a:prstGeom prst="rect">
            <a:avLst/>
          </a:prstGeom>
        </p:spPr>
        <p:txBody>
          <a:bodyPr lIns="0" tIns="0" rIns="0" bIns="0" rtlCol="0" anchor="t">
            <a:spAutoFit/>
          </a:bodyPr>
          <a:lstStyle/>
          <a:p>
            <a:pPr algn="l">
              <a:lnSpc>
                <a:spcPts val="4335"/>
              </a:lnSpc>
            </a:pPr>
            <a:r>
              <a:rPr lang="en-US" sz="3096" b="1">
                <a:solidFill>
                  <a:srgbClr val="000000"/>
                </a:solidFill>
                <a:latin typeface="Montserrat Bold"/>
                <a:ea typeface="Montserrat Bold"/>
                <a:cs typeface="Montserrat Bold"/>
                <a:sym typeface="Montserrat Bold"/>
              </a:rPr>
              <a:t>YTG Priorities for Autumn series</a:t>
            </a:r>
          </a:p>
          <a:p>
            <a:pPr marL="668621" lvl="1" indent="-334310" algn="l">
              <a:lnSpc>
                <a:spcPts val="4335"/>
              </a:lnSpc>
              <a:buFont typeface="Arial"/>
              <a:buChar char="•"/>
            </a:pPr>
            <a:r>
              <a:rPr lang="en-US" sz="3096" b="1">
                <a:solidFill>
                  <a:srgbClr val="000000"/>
                </a:solidFill>
                <a:latin typeface="Montserrat Bold"/>
                <a:ea typeface="Montserrat Bold"/>
                <a:cs typeface="Montserrat Bold"/>
                <a:sym typeface="Montserrat Bold"/>
              </a:rPr>
              <a:t>‘Less is more’</a:t>
            </a:r>
          </a:p>
          <a:p>
            <a:pPr marL="668621" lvl="1" indent="-334310" algn="l">
              <a:lnSpc>
                <a:spcPts val="4335"/>
              </a:lnSpc>
              <a:buFont typeface="Arial"/>
              <a:buChar char="•"/>
            </a:pPr>
            <a:r>
              <a:rPr lang="en-US" sz="3096" b="1">
                <a:solidFill>
                  <a:srgbClr val="000000"/>
                </a:solidFill>
                <a:latin typeface="Montserrat Bold"/>
                <a:ea typeface="Montserrat Bold"/>
                <a:cs typeface="Montserrat Bold"/>
                <a:sym typeface="Montserrat Bold"/>
              </a:rPr>
              <a:t>Skills based</a:t>
            </a:r>
          </a:p>
          <a:p>
            <a:pPr marL="668621" lvl="1" indent="-334310" algn="l">
              <a:lnSpc>
                <a:spcPts val="4335"/>
              </a:lnSpc>
              <a:buFont typeface="Arial"/>
              <a:buChar char="•"/>
            </a:pPr>
            <a:r>
              <a:rPr lang="en-US" sz="3096" b="1">
                <a:solidFill>
                  <a:srgbClr val="000000"/>
                </a:solidFill>
                <a:latin typeface="Montserrat Bold"/>
                <a:ea typeface="Montserrat Bold"/>
                <a:cs typeface="Montserrat Bold"/>
                <a:sym typeface="Montserrat Bold"/>
              </a:rPr>
              <a:t>2 insights presentations</a:t>
            </a:r>
          </a:p>
          <a:p>
            <a:pPr marL="668621" lvl="1" indent="-334310" algn="l">
              <a:lnSpc>
                <a:spcPts val="4335"/>
              </a:lnSpc>
              <a:buFont typeface="Arial"/>
              <a:buChar char="•"/>
            </a:pPr>
            <a:r>
              <a:rPr lang="en-US" sz="3096" b="1">
                <a:solidFill>
                  <a:srgbClr val="000000"/>
                </a:solidFill>
                <a:latin typeface="Montserrat Bold"/>
                <a:ea typeface="Montserrat Bold"/>
                <a:cs typeface="Montserrat Bold"/>
                <a:sym typeface="Montserrat Bold"/>
              </a:rPr>
              <a:t>Retailer masterclass</a:t>
            </a:r>
          </a:p>
          <a:p>
            <a:pPr algn="l">
              <a:lnSpc>
                <a:spcPts val="4335"/>
              </a:lnSpc>
            </a:pPr>
            <a:endParaRPr lang="en-US" sz="3096" b="1">
              <a:solidFill>
                <a:srgbClr val="000000"/>
              </a:solidFill>
              <a:latin typeface="Montserrat Bold"/>
              <a:ea typeface="Montserrat Bold"/>
              <a:cs typeface="Montserrat Bold"/>
              <a:sym typeface="Montserrat Bold"/>
            </a:endParaRPr>
          </a:p>
          <a:p>
            <a:pPr algn="l">
              <a:lnSpc>
                <a:spcPts val="4335"/>
              </a:lnSpc>
            </a:pPr>
            <a:r>
              <a:rPr lang="en-US" sz="3096" b="1">
                <a:solidFill>
                  <a:srgbClr val="000000"/>
                </a:solidFill>
                <a:latin typeface="Montserrat Bold"/>
                <a:ea typeface="Montserrat Bold"/>
                <a:cs typeface="Montserrat Bold"/>
                <a:sym typeface="Montserrat Bold"/>
              </a:rPr>
              <a:t>Longer-term decision re event format and digital ‘wear out’</a:t>
            </a:r>
          </a:p>
        </p:txBody>
      </p:sp>
      <p:grpSp>
        <p:nvGrpSpPr>
          <p:cNvPr id="6" name="Group 6"/>
          <p:cNvGrpSpPr/>
          <p:nvPr/>
        </p:nvGrpSpPr>
        <p:grpSpPr>
          <a:xfrm>
            <a:off x="11145037" y="-4901783"/>
            <a:ext cx="11534965" cy="11534919"/>
            <a:chOff x="0" y="0"/>
            <a:chExt cx="6350000" cy="6349975"/>
          </a:xfrm>
        </p:grpSpPr>
        <p:sp>
          <p:nvSpPr>
            <p:cNvPr id="7" name="Freeform 7"/>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3">
                <a:alphaModFix amt="31000"/>
              </a:blip>
              <a:stretch>
                <a:fillRect l="-117697" t="-11506" r="-266" b="-33985"/>
              </a:stretch>
            </a:blipFill>
          </p:spPr>
          <p:txBody>
            <a:bodyPr/>
            <a:lstStyle/>
            <a:p>
              <a:endParaRPr lang="en-US"/>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7002" b="-11574"/>
            </a:stretch>
          </a:blipFill>
        </p:spPr>
        <p:txBody>
          <a:bodyPr/>
          <a:lstStyle/>
          <a:p>
            <a:endParaRPr lang="en-US"/>
          </a:p>
        </p:txBody>
      </p:sp>
      <p:sp>
        <p:nvSpPr>
          <p:cNvPr id="3" name="TextBox 3"/>
          <p:cNvSpPr txBox="1"/>
          <p:nvPr/>
        </p:nvSpPr>
        <p:spPr>
          <a:xfrm>
            <a:off x="3935739" y="876300"/>
            <a:ext cx="9090637" cy="1326382"/>
          </a:xfrm>
          <a:prstGeom prst="rect">
            <a:avLst/>
          </a:prstGeom>
        </p:spPr>
        <p:txBody>
          <a:bodyPr lIns="0" tIns="0" rIns="0" bIns="0" rtlCol="0" anchor="t">
            <a:spAutoFit/>
          </a:bodyPr>
          <a:lstStyle/>
          <a:p>
            <a:pPr algn="ctr">
              <a:lnSpc>
                <a:spcPts val="10833"/>
              </a:lnSpc>
              <a:spcBef>
                <a:spcPct val="0"/>
              </a:spcBef>
            </a:pPr>
            <a:r>
              <a:rPr lang="en-US" sz="7738" b="1">
                <a:solidFill>
                  <a:srgbClr val="FFFFFF"/>
                </a:solidFill>
                <a:latin typeface="Montserrat Ultra-Bold"/>
                <a:ea typeface="Montserrat Ultra-Bold"/>
                <a:cs typeface="Montserrat Ultra-Bold"/>
                <a:sym typeface="Montserrat Ultra-Bold"/>
              </a:rPr>
              <a:t>Conference 2026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364665" y="467040"/>
            <a:ext cx="17923335" cy="8531545"/>
          </a:xfrm>
          <a:prstGeom prst="rect">
            <a:avLst/>
          </a:prstGeom>
        </p:spPr>
        <p:txBody>
          <a:bodyPr lIns="0" tIns="0" rIns="0" bIns="0" rtlCol="0" anchor="t">
            <a:spAutoFit/>
          </a:bodyPr>
          <a:lstStyle/>
          <a:p>
            <a:pPr algn="ctr">
              <a:lnSpc>
                <a:spcPts val="4497"/>
              </a:lnSpc>
            </a:pPr>
            <a:r>
              <a:rPr lang="en-US" sz="3212" b="1">
                <a:solidFill>
                  <a:srgbClr val="000000"/>
                </a:solidFill>
                <a:latin typeface="Montserrat Bold"/>
                <a:ea typeface="Montserrat Bold"/>
                <a:cs typeface="Montserrat Bold"/>
                <a:sym typeface="Montserrat Bold"/>
              </a:rPr>
              <a:t> </a:t>
            </a:r>
            <a:r>
              <a:rPr lang="en-US" sz="3212" b="1">
                <a:solidFill>
                  <a:srgbClr val="35739D"/>
                </a:solidFill>
                <a:latin typeface="Montserrat Bold"/>
                <a:ea typeface="Montserrat Bold"/>
                <a:cs typeface="Montserrat Bold"/>
                <a:sym typeface="Montserrat Bold"/>
              </a:rPr>
              <a:t>132 delegates from 45 H&amp;B businesses attended the conference in May!</a:t>
            </a:r>
          </a:p>
          <a:p>
            <a:pPr algn="l">
              <a:lnSpc>
                <a:spcPts val="4217"/>
              </a:lnSpc>
            </a:pPr>
            <a:endParaRPr lang="en-US" sz="3212" b="1">
              <a:solidFill>
                <a:srgbClr val="35739D"/>
              </a:solidFill>
              <a:latin typeface="Montserrat Bold"/>
              <a:ea typeface="Montserrat Bold"/>
              <a:cs typeface="Montserrat Bold"/>
              <a:sym typeface="Montserrat Bold"/>
            </a:endParaRPr>
          </a:p>
          <a:p>
            <a:pPr algn="ctr">
              <a:lnSpc>
                <a:spcPts val="4217"/>
              </a:lnSpc>
            </a:pPr>
            <a:r>
              <a:rPr lang="en-US" sz="3012" b="1">
                <a:solidFill>
                  <a:srgbClr val="000000"/>
                </a:solidFill>
                <a:latin typeface="Montserrat Bold"/>
                <a:ea typeface="Montserrat Bold"/>
                <a:cs typeface="Montserrat Bold"/>
                <a:sym typeface="Montserrat Bold"/>
              </a:rPr>
              <a:t>Overwhelmingly positive feedback from the 22 survey respondants, highlighting </a:t>
            </a:r>
          </a:p>
          <a:p>
            <a:pPr algn="ctr">
              <a:lnSpc>
                <a:spcPts val="4217"/>
              </a:lnSpc>
            </a:pPr>
            <a:r>
              <a:rPr lang="en-US" sz="3012" b="1">
                <a:solidFill>
                  <a:srgbClr val="000000"/>
                </a:solidFill>
                <a:latin typeface="Montserrat Bold"/>
                <a:ea typeface="Montserrat Bold"/>
                <a:cs typeface="Montserrat Bold"/>
                <a:sym typeface="Montserrat Bold"/>
              </a:rPr>
              <a:t>commercial relevance </a:t>
            </a:r>
          </a:p>
          <a:p>
            <a:pPr algn="ctr">
              <a:lnSpc>
                <a:spcPts val="4217"/>
              </a:lnSpc>
            </a:pPr>
            <a:r>
              <a:rPr lang="en-US" sz="3012" b="1">
                <a:solidFill>
                  <a:srgbClr val="000000"/>
                </a:solidFill>
                <a:latin typeface="Montserrat Bold"/>
                <a:ea typeface="Montserrat Bold"/>
                <a:cs typeface="Montserrat Bold"/>
                <a:sym typeface="Montserrat Bold"/>
              </a:rPr>
              <a:t>high-quality networking opportunities </a:t>
            </a:r>
          </a:p>
          <a:p>
            <a:pPr algn="ctr">
              <a:lnSpc>
                <a:spcPts val="4217"/>
              </a:lnSpc>
            </a:pPr>
            <a:r>
              <a:rPr lang="en-US" sz="3012" b="1">
                <a:solidFill>
                  <a:srgbClr val="000000"/>
                </a:solidFill>
                <a:latin typeface="Montserrat Bold"/>
                <a:ea typeface="Montserrat Bold"/>
                <a:cs typeface="Montserrat Bold"/>
                <a:sym typeface="Montserrat Bold"/>
              </a:rPr>
              <a:t>timely focus on emerging industry trends</a:t>
            </a:r>
          </a:p>
          <a:p>
            <a:pPr algn="l">
              <a:lnSpc>
                <a:spcPts val="4217"/>
              </a:lnSpc>
            </a:pPr>
            <a:endParaRPr lang="en-US" sz="3012" b="1">
              <a:solidFill>
                <a:srgbClr val="000000"/>
              </a:solidFill>
              <a:latin typeface="Montserrat Bold"/>
              <a:ea typeface="Montserrat Bold"/>
              <a:cs typeface="Montserrat Bold"/>
              <a:sym typeface="Montserrat Bold"/>
            </a:endParaRPr>
          </a:p>
          <a:p>
            <a:pPr algn="ctr">
              <a:lnSpc>
                <a:spcPts val="4217"/>
              </a:lnSpc>
            </a:pPr>
            <a:r>
              <a:rPr lang="en-US" sz="3012" b="1">
                <a:solidFill>
                  <a:srgbClr val="000000"/>
                </a:solidFill>
                <a:latin typeface="Montserrat Bold"/>
                <a:ea typeface="Montserrat Bold"/>
                <a:cs typeface="Montserrat Bold"/>
                <a:sym typeface="Montserrat Bold"/>
              </a:rPr>
              <a:t>100% of respondents rated the event Beneficial or Very Beneficial and would attend again and reccommend to others!</a:t>
            </a:r>
          </a:p>
          <a:p>
            <a:pPr algn="l">
              <a:lnSpc>
                <a:spcPts val="4217"/>
              </a:lnSpc>
            </a:pPr>
            <a:endParaRPr lang="en-US" sz="3012" b="1">
              <a:solidFill>
                <a:srgbClr val="000000"/>
              </a:solidFill>
              <a:latin typeface="Montserrat Bold"/>
              <a:ea typeface="Montserrat Bold"/>
              <a:cs typeface="Montserrat Bold"/>
              <a:sym typeface="Montserrat Bold"/>
            </a:endParaRPr>
          </a:p>
          <a:p>
            <a:pPr algn="l">
              <a:lnSpc>
                <a:spcPts val="4217"/>
              </a:lnSpc>
            </a:pPr>
            <a:endParaRPr lang="en-US" sz="3012" b="1">
              <a:solidFill>
                <a:srgbClr val="000000"/>
              </a:solidFill>
              <a:latin typeface="Montserrat Bold"/>
              <a:ea typeface="Montserrat Bold"/>
              <a:cs typeface="Montserrat Bold"/>
              <a:sym typeface="Montserrat Bold"/>
            </a:endParaRPr>
          </a:p>
          <a:p>
            <a:pPr algn="r">
              <a:lnSpc>
                <a:spcPts val="4217"/>
              </a:lnSpc>
            </a:pPr>
            <a:r>
              <a:rPr lang="en-US" sz="3012" b="1" i="1">
                <a:solidFill>
                  <a:srgbClr val="53768C"/>
                </a:solidFill>
                <a:latin typeface="Montserrat Bold Italics"/>
                <a:ea typeface="Montserrat Bold Italics"/>
                <a:cs typeface="Montserrat Bold Italics"/>
                <a:sym typeface="Montserrat Bold Italics"/>
              </a:rPr>
              <a:t>”</a:t>
            </a:r>
          </a:p>
          <a:p>
            <a:pPr algn="l">
              <a:lnSpc>
                <a:spcPts val="4217"/>
              </a:lnSpc>
            </a:pPr>
            <a:endParaRPr lang="en-US" sz="3012" b="1" i="1">
              <a:solidFill>
                <a:srgbClr val="53768C"/>
              </a:solidFill>
              <a:latin typeface="Montserrat Bold Italics"/>
              <a:ea typeface="Montserrat Bold Italics"/>
              <a:cs typeface="Montserrat Bold Italics"/>
              <a:sym typeface="Montserrat Bold Italics"/>
            </a:endParaRPr>
          </a:p>
          <a:p>
            <a:pPr algn="l">
              <a:lnSpc>
                <a:spcPts val="4217"/>
              </a:lnSpc>
            </a:pPr>
            <a:endParaRPr lang="en-US" sz="3012" b="1" i="1">
              <a:solidFill>
                <a:srgbClr val="53768C"/>
              </a:solidFill>
              <a:latin typeface="Montserrat Bold Italics"/>
              <a:ea typeface="Montserrat Bold Italics"/>
              <a:cs typeface="Montserrat Bold Italics"/>
              <a:sym typeface="Montserrat Bold Italics"/>
            </a:endParaRPr>
          </a:p>
          <a:p>
            <a:pPr algn="l">
              <a:lnSpc>
                <a:spcPts val="4217"/>
              </a:lnSpc>
            </a:pPr>
            <a:endParaRPr lang="en-US" sz="3012" b="1" i="1">
              <a:solidFill>
                <a:srgbClr val="53768C"/>
              </a:solidFill>
              <a:latin typeface="Montserrat Bold Italics"/>
              <a:ea typeface="Montserrat Bold Italics"/>
              <a:cs typeface="Montserrat Bold Italics"/>
              <a:sym typeface="Montserrat Bold Italics"/>
            </a:endParaRPr>
          </a:p>
          <a:p>
            <a:pPr algn="l">
              <a:lnSpc>
                <a:spcPts val="4217"/>
              </a:lnSpc>
            </a:pPr>
            <a:endParaRPr lang="en-US" sz="3012" b="1" i="1">
              <a:solidFill>
                <a:srgbClr val="53768C"/>
              </a:solidFill>
              <a:latin typeface="Montserrat Bold Italics"/>
              <a:ea typeface="Montserrat Bold Italics"/>
              <a:cs typeface="Montserrat Bold Italics"/>
              <a:sym typeface="Montserrat Bold Italics"/>
            </a:endParaRPr>
          </a:p>
        </p:txBody>
      </p:sp>
      <p:grpSp>
        <p:nvGrpSpPr>
          <p:cNvPr id="3" name="Group 3"/>
          <p:cNvGrpSpPr/>
          <p:nvPr/>
        </p:nvGrpSpPr>
        <p:grpSpPr>
          <a:xfrm>
            <a:off x="11145037" y="-4901783"/>
            <a:ext cx="11534965" cy="11534919"/>
            <a:chOff x="0" y="0"/>
            <a:chExt cx="6350000" cy="6349975"/>
          </a:xfrm>
        </p:grpSpPr>
        <p:sp>
          <p:nvSpPr>
            <p:cNvPr id="4" name="Freeform 4"/>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2">
                <a:alphaModFix amt="31000"/>
              </a:blip>
              <a:stretch>
                <a:fillRect l="-117697" t="-11506" r="-266" b="-33985"/>
              </a:stretch>
            </a:blipFill>
          </p:spPr>
          <p:txBody>
            <a:bodyPr/>
            <a:lstStyle/>
            <a:p>
              <a:endParaRPr lang="en-US"/>
            </a:p>
          </p:txBody>
        </p:sp>
      </p:grpSp>
      <p:sp>
        <p:nvSpPr>
          <p:cNvPr id="5" name="TextBox 5"/>
          <p:cNvSpPr txBox="1"/>
          <p:nvPr/>
        </p:nvSpPr>
        <p:spPr>
          <a:xfrm>
            <a:off x="8443742" y="7546087"/>
            <a:ext cx="7553920" cy="537845"/>
          </a:xfrm>
          <a:prstGeom prst="rect">
            <a:avLst/>
          </a:prstGeom>
        </p:spPr>
        <p:txBody>
          <a:bodyPr lIns="0" tIns="0" rIns="0" bIns="0" rtlCol="0" anchor="t">
            <a:spAutoFit/>
          </a:bodyPr>
          <a:lstStyle/>
          <a:p>
            <a:pPr algn="ctr">
              <a:lnSpc>
                <a:spcPts val="4480"/>
              </a:lnSpc>
              <a:spcBef>
                <a:spcPct val="0"/>
              </a:spcBef>
            </a:pPr>
            <a:r>
              <a:rPr lang="en-US" sz="3200" b="1" i="1">
                <a:solidFill>
                  <a:srgbClr val="53768C"/>
                </a:solidFill>
                <a:latin typeface="Montserrat Bold Italics"/>
                <a:ea typeface="Montserrat Bold Italics"/>
                <a:cs typeface="Montserrat Bold Italics"/>
                <a:sym typeface="Montserrat Bold Italics"/>
              </a:rPr>
              <a:t>“Insightful and thought provoking”</a:t>
            </a:r>
          </a:p>
        </p:txBody>
      </p:sp>
      <p:sp>
        <p:nvSpPr>
          <p:cNvPr id="6" name="TextBox 6"/>
          <p:cNvSpPr txBox="1"/>
          <p:nvPr/>
        </p:nvSpPr>
        <p:spPr>
          <a:xfrm>
            <a:off x="540365" y="6095291"/>
            <a:ext cx="9963373" cy="537845"/>
          </a:xfrm>
          <a:prstGeom prst="rect">
            <a:avLst/>
          </a:prstGeom>
        </p:spPr>
        <p:txBody>
          <a:bodyPr lIns="0" tIns="0" rIns="0" bIns="0" rtlCol="0" anchor="t">
            <a:spAutoFit/>
          </a:bodyPr>
          <a:lstStyle/>
          <a:p>
            <a:pPr algn="ctr">
              <a:lnSpc>
                <a:spcPts val="4480"/>
              </a:lnSpc>
              <a:spcBef>
                <a:spcPct val="0"/>
              </a:spcBef>
            </a:pPr>
            <a:r>
              <a:rPr lang="en-US" sz="3200" b="1" i="1">
                <a:solidFill>
                  <a:srgbClr val="53768C"/>
                </a:solidFill>
                <a:latin typeface="Montserrat Bold Italics"/>
                <a:ea typeface="Montserrat Bold Italics"/>
                <a:cs typeface="Montserrat Bold Italics"/>
                <a:sym typeface="Montserrat Bold Italics"/>
              </a:rPr>
              <a:t>“A great networking event with good content”</a:t>
            </a:r>
          </a:p>
        </p:txBody>
      </p:sp>
      <p:sp>
        <p:nvSpPr>
          <p:cNvPr id="7" name="TextBox 7"/>
          <p:cNvSpPr txBox="1"/>
          <p:nvPr/>
        </p:nvSpPr>
        <p:spPr>
          <a:xfrm>
            <a:off x="540365" y="8720455"/>
            <a:ext cx="6594425" cy="537845"/>
          </a:xfrm>
          <a:prstGeom prst="rect">
            <a:avLst/>
          </a:prstGeom>
        </p:spPr>
        <p:txBody>
          <a:bodyPr lIns="0" tIns="0" rIns="0" bIns="0" rtlCol="0" anchor="t">
            <a:spAutoFit/>
          </a:bodyPr>
          <a:lstStyle/>
          <a:p>
            <a:pPr algn="ctr">
              <a:lnSpc>
                <a:spcPts val="4480"/>
              </a:lnSpc>
              <a:spcBef>
                <a:spcPct val="0"/>
              </a:spcBef>
            </a:pPr>
            <a:r>
              <a:rPr lang="en-US" sz="3200" b="1" i="1">
                <a:solidFill>
                  <a:srgbClr val="53768C"/>
                </a:solidFill>
                <a:latin typeface="Montserrat Bold Italics"/>
                <a:ea typeface="Montserrat Bold Italics"/>
                <a:cs typeface="Montserrat Bold Italics"/>
                <a:sym typeface="Montserrat Bold Italics"/>
              </a:rPr>
              <a:t>“Brilliantly constructed event.”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3618255" y="277046"/>
            <a:ext cx="11588913" cy="1094740"/>
          </a:xfrm>
          <a:prstGeom prst="rect">
            <a:avLst/>
          </a:prstGeom>
        </p:spPr>
        <p:txBody>
          <a:bodyPr lIns="0" tIns="0" rIns="0" bIns="0" rtlCol="0" anchor="t">
            <a:spAutoFit/>
          </a:bodyPr>
          <a:lstStyle/>
          <a:p>
            <a:pPr algn="ctr">
              <a:lnSpc>
                <a:spcPts val="8959"/>
              </a:lnSpc>
            </a:pPr>
            <a:r>
              <a:rPr lang="en-US" sz="6399" b="1">
                <a:solidFill>
                  <a:srgbClr val="000000"/>
                </a:solidFill>
                <a:latin typeface="Montserrat Ultra-Bold"/>
                <a:ea typeface="Montserrat Ultra-Bold"/>
                <a:cs typeface="Montserrat Ultra-Bold"/>
                <a:sym typeface="Montserrat Ultra-Bold"/>
              </a:rPr>
              <a:t>Conference 2026</a:t>
            </a:r>
          </a:p>
        </p:txBody>
      </p:sp>
      <p:sp>
        <p:nvSpPr>
          <p:cNvPr id="3" name="TextBox 3"/>
          <p:cNvSpPr txBox="1"/>
          <p:nvPr/>
        </p:nvSpPr>
        <p:spPr>
          <a:xfrm>
            <a:off x="364665" y="1694674"/>
            <a:ext cx="17923335" cy="4247835"/>
          </a:xfrm>
          <a:prstGeom prst="rect">
            <a:avLst/>
          </a:prstGeom>
        </p:spPr>
        <p:txBody>
          <a:bodyPr lIns="0" tIns="0" rIns="0" bIns="0" rtlCol="0" anchor="t">
            <a:spAutoFit/>
          </a:bodyPr>
          <a:lstStyle/>
          <a:p>
            <a:pPr algn="l">
              <a:lnSpc>
                <a:spcPts val="4217"/>
              </a:lnSpc>
            </a:pPr>
            <a:r>
              <a:rPr lang="en-US" sz="3012" b="1">
                <a:solidFill>
                  <a:srgbClr val="35739D"/>
                </a:solidFill>
                <a:latin typeface="Montserrat Bold"/>
                <a:ea typeface="Montserrat Bold"/>
                <a:cs typeface="Montserrat Bold"/>
                <a:sym typeface="Montserrat Bold"/>
              </a:rPr>
              <a:t>Session </a:t>
            </a:r>
            <a:r>
              <a:rPr lang="en-US" sz="3012" b="1">
                <a:solidFill>
                  <a:srgbClr val="000000"/>
                </a:solidFill>
                <a:latin typeface="Montserrat Bold"/>
                <a:ea typeface="Montserrat Bold"/>
                <a:cs typeface="Montserrat Bold"/>
                <a:sym typeface="Montserrat Bold"/>
              </a:rPr>
              <a:t>                                             </a:t>
            </a:r>
            <a:r>
              <a:rPr lang="en-US" sz="3012" b="1">
                <a:solidFill>
                  <a:srgbClr val="35739D"/>
                </a:solidFill>
                <a:latin typeface="Montserrat Bold"/>
                <a:ea typeface="Montserrat Bold"/>
                <a:cs typeface="Montserrat Bold"/>
                <a:sym typeface="Montserrat Bold"/>
              </a:rPr>
              <a:t>Feedback Themes</a:t>
            </a:r>
          </a:p>
          <a:p>
            <a:pPr algn="l">
              <a:lnSpc>
                <a:spcPts val="4217"/>
              </a:lnSpc>
            </a:pPr>
            <a:r>
              <a:rPr lang="en-US" sz="3012" b="1">
                <a:solidFill>
                  <a:srgbClr val="000000"/>
                </a:solidFill>
                <a:latin typeface="Montserrat Bold"/>
                <a:ea typeface="Montserrat Bold"/>
                <a:cs typeface="Montserrat Bold"/>
                <a:sym typeface="Montserrat Bold"/>
              </a:rPr>
              <a:t>Daniel Rowles                                  Practical AI insight, strategic thinking, highly engaging</a:t>
            </a:r>
          </a:p>
          <a:p>
            <a:pPr algn="l">
              <a:lnSpc>
                <a:spcPts val="4217"/>
              </a:lnSpc>
            </a:pPr>
            <a:r>
              <a:rPr lang="en-US" sz="3012" b="1">
                <a:solidFill>
                  <a:srgbClr val="000000"/>
                </a:solidFill>
                <a:latin typeface="Montserrat Bold"/>
                <a:ea typeface="Montserrat Bold"/>
                <a:cs typeface="Montserrat Bold"/>
                <a:sym typeface="Montserrat Bold"/>
              </a:rPr>
              <a:t>TikTok Shop Playbook                   Social commerce growth, future retail trends</a:t>
            </a:r>
          </a:p>
          <a:p>
            <a:pPr algn="l">
              <a:lnSpc>
                <a:spcPts val="4217"/>
              </a:lnSpc>
            </a:pPr>
            <a:r>
              <a:rPr lang="en-US" sz="3012" b="1">
                <a:solidFill>
                  <a:srgbClr val="000000"/>
                </a:solidFill>
                <a:latin typeface="Montserrat Bold"/>
                <a:ea typeface="Montserrat Bold"/>
                <a:cs typeface="Montserrat Bold"/>
                <a:sym typeface="Montserrat Bold"/>
              </a:rPr>
              <a:t>Sainsbury’s                                       Retail transformation, commercial insight</a:t>
            </a:r>
          </a:p>
          <a:p>
            <a:pPr algn="l">
              <a:lnSpc>
                <a:spcPts val="4217"/>
              </a:lnSpc>
            </a:pPr>
            <a:r>
              <a:rPr lang="en-US" sz="3012" b="1">
                <a:solidFill>
                  <a:srgbClr val="000000"/>
                </a:solidFill>
                <a:latin typeface="Montserrat Bold"/>
                <a:ea typeface="Montserrat Bold"/>
                <a:cs typeface="Montserrat Bold"/>
                <a:sym typeface="Montserrat Bold"/>
              </a:rPr>
              <a:t>IQVIA                                                 Data, market intelligence, healthcare evolution</a:t>
            </a:r>
          </a:p>
          <a:p>
            <a:pPr algn="l">
              <a:lnSpc>
                <a:spcPts val="4217"/>
              </a:lnSpc>
            </a:pPr>
            <a:r>
              <a:rPr lang="en-US" sz="3012" b="1">
                <a:solidFill>
                  <a:srgbClr val="000000"/>
                </a:solidFill>
                <a:latin typeface="Montserrat Bold"/>
                <a:ea typeface="Montserrat Bold"/>
                <a:cs typeface="Montserrat Bold"/>
                <a:sym typeface="Montserrat Bold"/>
              </a:rPr>
              <a:t>Gen M / Worldpanel                       Emerging category opportunity</a:t>
            </a:r>
          </a:p>
          <a:p>
            <a:pPr algn="l">
              <a:lnSpc>
                <a:spcPts val="4217"/>
              </a:lnSpc>
            </a:pPr>
            <a:r>
              <a:rPr lang="en-US" sz="3012" b="1">
                <a:solidFill>
                  <a:srgbClr val="000000"/>
                </a:solidFill>
                <a:latin typeface="Montserrat Bold"/>
                <a:ea typeface="Montserrat Bold"/>
                <a:cs typeface="Montserrat Bold"/>
                <a:sym typeface="Montserrat Bold"/>
              </a:rPr>
              <a:t>Minster FB /</a:t>
            </a:r>
            <a:r>
              <a:rPr lang="en-US" sz="3012">
                <a:solidFill>
                  <a:srgbClr val="000000"/>
                </a:solidFill>
                <a:latin typeface="Montserrat"/>
                <a:ea typeface="Montserrat"/>
                <a:cs typeface="Montserrat"/>
                <a:sym typeface="Montserrat"/>
              </a:rPr>
              <a:t> </a:t>
            </a:r>
            <a:r>
              <a:rPr lang="en-US" sz="3012" b="1">
                <a:solidFill>
                  <a:srgbClr val="000000"/>
                </a:solidFill>
                <a:latin typeface="Montserrat Bold"/>
                <a:ea typeface="Montserrat Bold"/>
                <a:cs typeface="Montserrat Bold"/>
                <a:sym typeface="Montserrat Bold"/>
              </a:rPr>
              <a:t>Amazon                      Marketplace strategy, ecommerce growth</a:t>
            </a:r>
          </a:p>
          <a:p>
            <a:pPr algn="l">
              <a:lnSpc>
                <a:spcPts val="4217"/>
              </a:lnSpc>
            </a:pPr>
            <a:endParaRPr lang="en-US" sz="3012" b="1">
              <a:solidFill>
                <a:srgbClr val="000000"/>
              </a:solidFill>
              <a:latin typeface="Montserrat Bold"/>
              <a:ea typeface="Montserrat Bold"/>
              <a:cs typeface="Montserrat Bold"/>
              <a:sym typeface="Montserrat Bold"/>
            </a:endParaRPr>
          </a:p>
        </p:txBody>
      </p:sp>
      <p:grpSp>
        <p:nvGrpSpPr>
          <p:cNvPr id="4" name="Group 4"/>
          <p:cNvGrpSpPr/>
          <p:nvPr/>
        </p:nvGrpSpPr>
        <p:grpSpPr>
          <a:xfrm>
            <a:off x="11145037" y="-4901783"/>
            <a:ext cx="11534965" cy="11534919"/>
            <a:chOff x="0" y="0"/>
            <a:chExt cx="6350000" cy="6349975"/>
          </a:xfrm>
        </p:grpSpPr>
        <p:sp>
          <p:nvSpPr>
            <p:cNvPr id="5" name="Freeform 5"/>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2">
                <a:alphaModFix amt="31000"/>
              </a:blip>
              <a:stretch>
                <a:fillRect l="-117697" t="-11506" r="-266" b="-33985"/>
              </a:stretch>
            </a:blipFill>
          </p:spPr>
          <p:txBody>
            <a:bodyPr/>
            <a:lstStyle/>
            <a:p>
              <a:endParaRPr lang="en-US"/>
            </a:p>
          </p:txBody>
        </p:sp>
      </p:grpSp>
      <p:sp>
        <p:nvSpPr>
          <p:cNvPr id="6" name="TextBox 6"/>
          <p:cNvSpPr txBox="1"/>
          <p:nvPr/>
        </p:nvSpPr>
        <p:spPr>
          <a:xfrm>
            <a:off x="0" y="6266359"/>
            <a:ext cx="13665845" cy="521333"/>
          </a:xfrm>
          <a:prstGeom prst="rect">
            <a:avLst/>
          </a:prstGeom>
        </p:spPr>
        <p:txBody>
          <a:bodyPr lIns="0" tIns="0" rIns="0" bIns="0" rtlCol="0" anchor="t">
            <a:spAutoFit/>
          </a:bodyPr>
          <a:lstStyle/>
          <a:p>
            <a:pPr algn="just">
              <a:lnSpc>
                <a:spcPts val="4340"/>
              </a:lnSpc>
              <a:spcBef>
                <a:spcPct val="0"/>
              </a:spcBef>
            </a:pPr>
            <a:r>
              <a:rPr lang="en-US" sz="3100" b="1" i="1">
                <a:solidFill>
                  <a:srgbClr val="53768C"/>
                </a:solidFill>
                <a:latin typeface="Montserrat Ultra-Bold Italics"/>
                <a:ea typeface="Montserrat Ultra-Bold Italics"/>
                <a:cs typeface="Montserrat Ultra-Bold Italics"/>
                <a:sym typeface="Montserrat Ultra-Bold Italics"/>
              </a:rPr>
              <a:t>“AI needs to move from tactical curiosity to strategic capability”</a:t>
            </a:r>
          </a:p>
        </p:txBody>
      </p:sp>
      <p:sp>
        <p:nvSpPr>
          <p:cNvPr id="7" name="TextBox 7"/>
          <p:cNvSpPr txBox="1"/>
          <p:nvPr/>
        </p:nvSpPr>
        <p:spPr>
          <a:xfrm>
            <a:off x="3224884" y="7111542"/>
            <a:ext cx="12375654" cy="537845"/>
          </a:xfrm>
          <a:prstGeom prst="rect">
            <a:avLst/>
          </a:prstGeom>
        </p:spPr>
        <p:txBody>
          <a:bodyPr lIns="0" tIns="0" rIns="0" bIns="0" rtlCol="0" anchor="t">
            <a:spAutoFit/>
          </a:bodyPr>
          <a:lstStyle/>
          <a:p>
            <a:pPr algn="ctr">
              <a:lnSpc>
                <a:spcPts val="4480"/>
              </a:lnSpc>
              <a:spcBef>
                <a:spcPct val="0"/>
              </a:spcBef>
            </a:pPr>
            <a:r>
              <a:rPr lang="en-US" sz="3200" b="1" i="1">
                <a:solidFill>
                  <a:srgbClr val="53768C"/>
                </a:solidFill>
                <a:latin typeface="Montserrat Ultra-Bold Italics"/>
                <a:ea typeface="Montserrat Ultra-Bold Italics"/>
                <a:cs typeface="Montserrat Ultra-Bold Italics"/>
                <a:sym typeface="Montserrat Ultra-Bold Italics"/>
              </a:rPr>
              <a:t>“TikTok deserves serious attention, especially in beauty”</a:t>
            </a:r>
          </a:p>
        </p:txBody>
      </p:sp>
      <p:sp>
        <p:nvSpPr>
          <p:cNvPr id="8" name="TextBox 8"/>
          <p:cNvSpPr txBox="1"/>
          <p:nvPr/>
        </p:nvSpPr>
        <p:spPr>
          <a:xfrm>
            <a:off x="0" y="7973237"/>
            <a:ext cx="14377392" cy="1099820"/>
          </a:xfrm>
          <a:prstGeom prst="rect">
            <a:avLst/>
          </a:prstGeom>
        </p:spPr>
        <p:txBody>
          <a:bodyPr lIns="0" tIns="0" rIns="0" bIns="0" rtlCol="0" anchor="t">
            <a:spAutoFit/>
          </a:bodyPr>
          <a:lstStyle/>
          <a:p>
            <a:pPr algn="ctr">
              <a:lnSpc>
                <a:spcPts val="4480"/>
              </a:lnSpc>
              <a:spcBef>
                <a:spcPct val="0"/>
              </a:spcBef>
            </a:pPr>
            <a:r>
              <a:rPr lang="en-US" sz="3200" b="1" i="1">
                <a:solidFill>
                  <a:srgbClr val="53768C"/>
                </a:solidFill>
                <a:latin typeface="Montserrat Ultra-Bold Italics"/>
                <a:ea typeface="Montserrat Ultra-Bold Italics"/>
                <a:cs typeface="Montserrat Ultra-Bold Italics"/>
                <a:sym typeface="Montserrat Ultra-Bold Italics"/>
              </a:rPr>
              <a:t>“Growth doesn’t come from more – it comes from how well we connect what we already have”</a:t>
            </a:r>
          </a:p>
        </p:txBody>
      </p:sp>
      <p:sp>
        <p:nvSpPr>
          <p:cNvPr id="9" name="TextBox 9"/>
          <p:cNvSpPr txBox="1"/>
          <p:nvPr/>
        </p:nvSpPr>
        <p:spPr>
          <a:xfrm>
            <a:off x="1853473" y="9396907"/>
            <a:ext cx="16199718" cy="537845"/>
          </a:xfrm>
          <a:prstGeom prst="rect">
            <a:avLst/>
          </a:prstGeom>
        </p:spPr>
        <p:txBody>
          <a:bodyPr lIns="0" tIns="0" rIns="0" bIns="0" rtlCol="0" anchor="t">
            <a:spAutoFit/>
          </a:bodyPr>
          <a:lstStyle/>
          <a:p>
            <a:pPr algn="ctr">
              <a:lnSpc>
                <a:spcPts val="4480"/>
              </a:lnSpc>
              <a:spcBef>
                <a:spcPct val="0"/>
              </a:spcBef>
            </a:pPr>
            <a:r>
              <a:rPr lang="en-US" sz="3200" b="1" i="1">
                <a:solidFill>
                  <a:srgbClr val="53768C"/>
                </a:solidFill>
                <a:latin typeface="Montserrat Ultra-Bold Italics"/>
                <a:ea typeface="Montserrat Ultra-Bold Italics"/>
                <a:cs typeface="Montserrat Ultra-Bold Italics"/>
                <a:sym typeface="Montserrat Ultra-Bold Italics"/>
              </a:rPr>
              <a:t>“The amazing shift in beauty retailing being implemented by Sainsbury’s”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3618255" y="277046"/>
            <a:ext cx="11588913" cy="1094740"/>
          </a:xfrm>
          <a:prstGeom prst="rect">
            <a:avLst/>
          </a:prstGeom>
        </p:spPr>
        <p:txBody>
          <a:bodyPr lIns="0" tIns="0" rIns="0" bIns="0" rtlCol="0" anchor="t">
            <a:spAutoFit/>
          </a:bodyPr>
          <a:lstStyle/>
          <a:p>
            <a:pPr algn="ctr">
              <a:lnSpc>
                <a:spcPts val="8959"/>
              </a:lnSpc>
            </a:pPr>
            <a:r>
              <a:rPr lang="en-US" sz="6399" b="1">
                <a:solidFill>
                  <a:srgbClr val="000000"/>
                </a:solidFill>
                <a:latin typeface="Montserrat Ultra-Bold"/>
                <a:ea typeface="Montserrat Ultra-Bold"/>
                <a:cs typeface="Montserrat Ultra-Bold"/>
                <a:sym typeface="Montserrat Ultra-Bold"/>
              </a:rPr>
              <a:t>Conference 2026</a:t>
            </a:r>
          </a:p>
        </p:txBody>
      </p:sp>
      <p:grpSp>
        <p:nvGrpSpPr>
          <p:cNvPr id="3" name="Group 3"/>
          <p:cNvGrpSpPr/>
          <p:nvPr/>
        </p:nvGrpSpPr>
        <p:grpSpPr>
          <a:xfrm>
            <a:off x="11145037" y="-4901783"/>
            <a:ext cx="11534965" cy="11534919"/>
            <a:chOff x="0" y="0"/>
            <a:chExt cx="6350000" cy="6349975"/>
          </a:xfrm>
        </p:grpSpPr>
        <p:sp>
          <p:nvSpPr>
            <p:cNvPr id="4" name="Freeform 4"/>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2">
                <a:alphaModFix amt="31000"/>
              </a:blip>
              <a:stretch>
                <a:fillRect l="-117697" t="-11506" r="-266" b="-33985"/>
              </a:stretch>
            </a:blipFill>
          </p:spPr>
          <p:txBody>
            <a:bodyPr/>
            <a:lstStyle/>
            <a:p>
              <a:endParaRPr lang="en-US"/>
            </a:p>
          </p:txBody>
        </p:sp>
      </p:grpSp>
      <p:sp>
        <p:nvSpPr>
          <p:cNvPr id="5" name="TextBox 5"/>
          <p:cNvSpPr txBox="1"/>
          <p:nvPr/>
        </p:nvSpPr>
        <p:spPr>
          <a:xfrm>
            <a:off x="364665" y="1694674"/>
            <a:ext cx="7544039" cy="3714435"/>
          </a:xfrm>
          <a:prstGeom prst="rect">
            <a:avLst/>
          </a:prstGeom>
        </p:spPr>
        <p:txBody>
          <a:bodyPr lIns="0" tIns="0" rIns="0" bIns="0" rtlCol="0" anchor="t">
            <a:spAutoFit/>
          </a:bodyPr>
          <a:lstStyle/>
          <a:p>
            <a:pPr algn="ctr">
              <a:lnSpc>
                <a:spcPts val="4217"/>
              </a:lnSpc>
            </a:pPr>
            <a:r>
              <a:rPr lang="en-US" sz="3012" b="1">
                <a:solidFill>
                  <a:srgbClr val="000000"/>
                </a:solidFill>
                <a:latin typeface="Montserrat Bold"/>
                <a:ea typeface="Montserrat Bold"/>
                <a:cs typeface="Montserrat Bold"/>
                <a:sym typeface="Montserrat Bold"/>
              </a:rPr>
              <a:t>Suggestions for future topics</a:t>
            </a:r>
          </a:p>
          <a:p>
            <a:pPr algn="ctr">
              <a:lnSpc>
                <a:spcPts val="4217"/>
              </a:lnSpc>
            </a:pPr>
            <a:r>
              <a:rPr lang="en-US" sz="3012" b="1">
                <a:solidFill>
                  <a:srgbClr val="53768C"/>
                </a:solidFill>
                <a:latin typeface="Montserrat Bold"/>
                <a:ea typeface="Montserrat Bold"/>
                <a:cs typeface="Montserrat Bold"/>
                <a:sym typeface="Montserrat Bold"/>
              </a:rPr>
              <a:t>AI and operational transformation</a:t>
            </a:r>
          </a:p>
          <a:p>
            <a:pPr algn="ctr">
              <a:lnSpc>
                <a:spcPts val="4217"/>
              </a:lnSpc>
            </a:pPr>
            <a:r>
              <a:rPr lang="en-US" sz="3012" b="1">
                <a:solidFill>
                  <a:srgbClr val="53768C"/>
                </a:solidFill>
                <a:latin typeface="Montserrat Bold"/>
                <a:ea typeface="Montserrat Bold"/>
                <a:cs typeface="Montserrat Bold"/>
                <a:sym typeface="Montserrat Bold"/>
              </a:rPr>
              <a:t>Retailer playbooks and expectations</a:t>
            </a:r>
          </a:p>
          <a:p>
            <a:pPr algn="ctr">
              <a:lnSpc>
                <a:spcPts val="4217"/>
              </a:lnSpc>
            </a:pPr>
            <a:r>
              <a:rPr lang="en-US" sz="3012" b="1">
                <a:solidFill>
                  <a:srgbClr val="53768C"/>
                </a:solidFill>
                <a:latin typeface="Montserrat Bold"/>
                <a:ea typeface="Montserrat Bold"/>
                <a:cs typeface="Montserrat Bold"/>
                <a:sym typeface="Montserrat Bold"/>
              </a:rPr>
              <a:t>Data and commercial strategy</a:t>
            </a:r>
          </a:p>
          <a:p>
            <a:pPr algn="ctr">
              <a:lnSpc>
                <a:spcPts val="4217"/>
              </a:lnSpc>
            </a:pPr>
            <a:r>
              <a:rPr lang="en-US" sz="3012" b="1">
                <a:solidFill>
                  <a:srgbClr val="53768C"/>
                </a:solidFill>
                <a:latin typeface="Montserrat Bold"/>
                <a:ea typeface="Montserrat Bold"/>
                <a:cs typeface="Montserrat Bold"/>
                <a:sym typeface="Montserrat Bold"/>
              </a:rPr>
              <a:t>Social and Digital commerce </a:t>
            </a:r>
          </a:p>
          <a:p>
            <a:pPr algn="ctr">
              <a:lnSpc>
                <a:spcPts val="4217"/>
              </a:lnSpc>
            </a:pPr>
            <a:r>
              <a:rPr lang="en-US" sz="3012" b="1">
                <a:solidFill>
                  <a:srgbClr val="53768C"/>
                </a:solidFill>
                <a:latin typeface="Montserrat Bold"/>
                <a:ea typeface="Montserrat Bold"/>
                <a:cs typeface="Montserrat Bold"/>
                <a:sym typeface="Montserrat Bold"/>
              </a:rPr>
              <a:t>Leadership &amp; workforce trends</a:t>
            </a:r>
          </a:p>
          <a:p>
            <a:pPr algn="ctr">
              <a:lnSpc>
                <a:spcPts val="4217"/>
              </a:lnSpc>
            </a:pPr>
            <a:endParaRPr lang="en-US" sz="3012" b="1">
              <a:solidFill>
                <a:srgbClr val="53768C"/>
              </a:solidFill>
              <a:latin typeface="Montserrat Bold"/>
              <a:ea typeface="Montserrat Bold"/>
              <a:cs typeface="Montserrat Bold"/>
              <a:sym typeface="Montserrat Bold"/>
            </a:endParaRPr>
          </a:p>
        </p:txBody>
      </p:sp>
      <p:sp>
        <p:nvSpPr>
          <p:cNvPr id="6" name="TextBox 6"/>
          <p:cNvSpPr txBox="1"/>
          <p:nvPr/>
        </p:nvSpPr>
        <p:spPr>
          <a:xfrm>
            <a:off x="8470446" y="1694674"/>
            <a:ext cx="7434981" cy="3714748"/>
          </a:xfrm>
          <a:prstGeom prst="rect">
            <a:avLst/>
          </a:prstGeom>
        </p:spPr>
        <p:txBody>
          <a:bodyPr lIns="0" tIns="0" rIns="0" bIns="0" rtlCol="0" anchor="t">
            <a:spAutoFit/>
          </a:bodyPr>
          <a:lstStyle/>
          <a:p>
            <a:pPr algn="ctr">
              <a:lnSpc>
                <a:spcPts val="4200"/>
              </a:lnSpc>
            </a:pPr>
            <a:r>
              <a:rPr lang="en-US" sz="3000" b="1">
                <a:solidFill>
                  <a:srgbClr val="000000"/>
                </a:solidFill>
                <a:latin typeface="Montserrat Bold"/>
                <a:ea typeface="Montserrat Bold"/>
                <a:cs typeface="Montserrat Bold"/>
                <a:sym typeface="Montserrat Bold"/>
              </a:rPr>
              <a:t>Areas for improvement</a:t>
            </a:r>
          </a:p>
          <a:p>
            <a:pPr algn="ctr">
              <a:lnSpc>
                <a:spcPts val="4200"/>
              </a:lnSpc>
            </a:pPr>
            <a:r>
              <a:rPr lang="en-US" sz="3000" b="1">
                <a:solidFill>
                  <a:srgbClr val="53768C"/>
                </a:solidFill>
                <a:latin typeface="Montserrat Bold"/>
                <a:ea typeface="Montserrat Bold"/>
                <a:cs typeface="Montserrat Bold"/>
                <a:sym typeface="Montserrat Bold"/>
              </a:rPr>
              <a:t>Presentation length</a:t>
            </a:r>
          </a:p>
          <a:p>
            <a:pPr algn="ctr">
              <a:lnSpc>
                <a:spcPts val="4200"/>
              </a:lnSpc>
            </a:pPr>
            <a:r>
              <a:rPr lang="en-US" sz="3000" b="1">
                <a:solidFill>
                  <a:srgbClr val="53768C"/>
                </a:solidFill>
                <a:latin typeface="Montserrat Bold"/>
                <a:ea typeface="Montserrat Bold"/>
                <a:cs typeface="Montserrat Bold"/>
                <a:sym typeface="Montserrat Bold"/>
              </a:rPr>
              <a:t>Action orientated content</a:t>
            </a:r>
          </a:p>
          <a:p>
            <a:pPr algn="ctr">
              <a:lnSpc>
                <a:spcPts val="4200"/>
              </a:lnSpc>
            </a:pPr>
            <a:r>
              <a:rPr lang="en-US" sz="3000" b="1">
                <a:solidFill>
                  <a:srgbClr val="53768C"/>
                </a:solidFill>
                <a:latin typeface="Montserrat Bold"/>
                <a:ea typeface="Montserrat Bold"/>
                <a:cs typeface="Montserrat Bold"/>
                <a:sym typeface="Montserrat Bold"/>
              </a:rPr>
              <a:t>increased audience participation</a:t>
            </a:r>
          </a:p>
          <a:p>
            <a:pPr algn="ctr">
              <a:lnSpc>
                <a:spcPts val="4200"/>
              </a:lnSpc>
            </a:pPr>
            <a:r>
              <a:rPr lang="en-US" sz="3000" b="1">
                <a:solidFill>
                  <a:srgbClr val="53768C"/>
                </a:solidFill>
                <a:latin typeface="Montserrat Bold"/>
                <a:ea typeface="Montserrat Bold"/>
                <a:cs typeface="Montserrat Bold"/>
                <a:sym typeface="Montserrat Bold"/>
              </a:rPr>
              <a:t>AV / Room logistics</a:t>
            </a:r>
          </a:p>
          <a:p>
            <a:pPr algn="ctr">
              <a:lnSpc>
                <a:spcPts val="4200"/>
              </a:lnSpc>
            </a:pPr>
            <a:endParaRPr lang="en-US" sz="3000" b="1">
              <a:solidFill>
                <a:srgbClr val="53768C"/>
              </a:solidFill>
              <a:latin typeface="Montserrat Bold"/>
              <a:ea typeface="Montserrat Bold"/>
              <a:cs typeface="Montserrat Bold"/>
              <a:sym typeface="Montserrat Bold"/>
            </a:endParaRPr>
          </a:p>
          <a:p>
            <a:pPr algn="ctr">
              <a:lnSpc>
                <a:spcPts val="4200"/>
              </a:lnSpc>
              <a:spcBef>
                <a:spcPct val="0"/>
              </a:spcBef>
            </a:pPr>
            <a:endParaRPr lang="en-US" sz="3000" b="1">
              <a:solidFill>
                <a:srgbClr val="53768C"/>
              </a:solidFill>
              <a:latin typeface="Montserrat Bold"/>
              <a:ea typeface="Montserrat Bold"/>
              <a:cs typeface="Montserrat Bold"/>
              <a:sym typeface="Montserrat Bold"/>
            </a:endParaRPr>
          </a:p>
        </p:txBody>
      </p:sp>
      <p:sp>
        <p:nvSpPr>
          <p:cNvPr id="7" name="TextBox 7"/>
          <p:cNvSpPr txBox="1"/>
          <p:nvPr/>
        </p:nvSpPr>
        <p:spPr>
          <a:xfrm>
            <a:off x="509734" y="5885359"/>
            <a:ext cx="11930163" cy="1581150"/>
          </a:xfrm>
          <a:prstGeom prst="rect">
            <a:avLst/>
          </a:prstGeom>
        </p:spPr>
        <p:txBody>
          <a:bodyPr lIns="0" tIns="0" rIns="0" bIns="0" rtlCol="0" anchor="t">
            <a:spAutoFit/>
          </a:bodyPr>
          <a:lstStyle/>
          <a:p>
            <a:pPr algn="ctr">
              <a:lnSpc>
                <a:spcPts val="4200"/>
              </a:lnSpc>
            </a:pPr>
            <a:r>
              <a:rPr lang="en-US" sz="3000" b="1" i="1">
                <a:solidFill>
                  <a:srgbClr val="000000"/>
                </a:solidFill>
                <a:latin typeface="Montserrat Bold Italics"/>
                <a:ea typeface="Montserrat Bold Italics"/>
                <a:cs typeface="Montserrat Bold Italics"/>
                <a:sym typeface="Montserrat Bold Italics"/>
              </a:rPr>
              <a:t>“The next evolution could be to balance ‘interesting things we should all be aware of’ with more commercial moves we should make on Monday morning.’”</a:t>
            </a:r>
          </a:p>
        </p:txBody>
      </p:sp>
      <p:sp>
        <p:nvSpPr>
          <p:cNvPr id="8" name="TextBox 8"/>
          <p:cNvSpPr txBox="1"/>
          <p:nvPr/>
        </p:nvSpPr>
        <p:spPr>
          <a:xfrm>
            <a:off x="5329137" y="7942759"/>
            <a:ext cx="11930163" cy="1047750"/>
          </a:xfrm>
          <a:prstGeom prst="rect">
            <a:avLst/>
          </a:prstGeom>
        </p:spPr>
        <p:txBody>
          <a:bodyPr lIns="0" tIns="0" rIns="0" bIns="0" rtlCol="0" anchor="t">
            <a:spAutoFit/>
          </a:bodyPr>
          <a:lstStyle/>
          <a:p>
            <a:pPr algn="ctr">
              <a:lnSpc>
                <a:spcPts val="4200"/>
              </a:lnSpc>
            </a:pPr>
            <a:r>
              <a:rPr lang="en-US" sz="3000" b="1" i="1">
                <a:solidFill>
                  <a:srgbClr val="000000"/>
                </a:solidFill>
                <a:latin typeface="Montserrat Bold Italics"/>
                <a:ea typeface="Montserrat Bold Italics"/>
                <a:cs typeface="Montserrat Bold Italics"/>
                <a:sym typeface="Montserrat Bold Italics"/>
              </a:rPr>
              <a:t>“Well curated, commercially relevant, and with enough new thinking to make the journey worthwhile.’”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3618255" y="277046"/>
            <a:ext cx="11588913" cy="1094740"/>
          </a:xfrm>
          <a:prstGeom prst="rect">
            <a:avLst/>
          </a:prstGeom>
        </p:spPr>
        <p:txBody>
          <a:bodyPr lIns="0" tIns="0" rIns="0" bIns="0" rtlCol="0" anchor="t">
            <a:spAutoFit/>
          </a:bodyPr>
          <a:lstStyle/>
          <a:p>
            <a:pPr algn="ctr">
              <a:lnSpc>
                <a:spcPts val="8959"/>
              </a:lnSpc>
            </a:pPr>
            <a:r>
              <a:rPr lang="en-US" sz="6399" b="1">
                <a:solidFill>
                  <a:srgbClr val="000000"/>
                </a:solidFill>
                <a:latin typeface="Montserrat Ultra-Bold"/>
                <a:ea typeface="Montserrat Ultra-Bold"/>
                <a:cs typeface="Montserrat Ultra-Bold"/>
                <a:sym typeface="Montserrat Ultra-Bold"/>
              </a:rPr>
              <a:t>Conference 2026</a:t>
            </a:r>
          </a:p>
        </p:txBody>
      </p:sp>
      <p:grpSp>
        <p:nvGrpSpPr>
          <p:cNvPr id="3" name="Group 3"/>
          <p:cNvGrpSpPr/>
          <p:nvPr/>
        </p:nvGrpSpPr>
        <p:grpSpPr>
          <a:xfrm>
            <a:off x="11145037" y="-4901783"/>
            <a:ext cx="11534965" cy="11534919"/>
            <a:chOff x="0" y="0"/>
            <a:chExt cx="6350000" cy="6349975"/>
          </a:xfrm>
        </p:grpSpPr>
        <p:sp>
          <p:nvSpPr>
            <p:cNvPr id="4" name="Freeform 4"/>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2">
                <a:alphaModFix amt="31000"/>
              </a:blip>
              <a:stretch>
                <a:fillRect l="-117697" t="-11506" r="-266" b="-33985"/>
              </a:stretch>
            </a:blipFill>
          </p:spPr>
          <p:txBody>
            <a:bodyPr/>
            <a:lstStyle/>
            <a:p>
              <a:endParaRPr lang="en-US"/>
            </a:p>
          </p:txBody>
        </p:sp>
      </p:grpSp>
      <p:sp>
        <p:nvSpPr>
          <p:cNvPr id="5" name="TextBox 5"/>
          <p:cNvSpPr txBox="1"/>
          <p:nvPr/>
        </p:nvSpPr>
        <p:spPr>
          <a:xfrm>
            <a:off x="766735" y="1428752"/>
            <a:ext cx="13381265" cy="8264397"/>
          </a:xfrm>
          <a:prstGeom prst="rect">
            <a:avLst/>
          </a:prstGeom>
        </p:spPr>
        <p:txBody>
          <a:bodyPr lIns="0" tIns="0" rIns="0" bIns="0" rtlCol="0" anchor="t">
            <a:spAutoFit/>
          </a:bodyPr>
          <a:lstStyle/>
          <a:p>
            <a:pPr algn="l">
              <a:lnSpc>
                <a:spcPts val="4382"/>
              </a:lnSpc>
            </a:pPr>
            <a:r>
              <a:rPr lang="en-US" sz="3130" b="1">
                <a:solidFill>
                  <a:srgbClr val="000000"/>
                </a:solidFill>
                <a:latin typeface="Montserrat Ultra-Bold"/>
                <a:ea typeface="Montserrat Ultra-Bold"/>
                <a:cs typeface="Montserrat Ultra-Bold"/>
                <a:sym typeface="Montserrat Ultra-Bold"/>
              </a:rPr>
              <a:t>Strategic Takeaways for H&amp;BA</a:t>
            </a:r>
          </a:p>
          <a:p>
            <a:pPr algn="l">
              <a:lnSpc>
                <a:spcPts val="4382"/>
              </a:lnSpc>
            </a:pPr>
            <a:endParaRPr lang="en-US" sz="3130" b="1">
              <a:solidFill>
                <a:srgbClr val="000000"/>
              </a:solidFill>
              <a:latin typeface="Montserrat Ultra-Bold"/>
              <a:ea typeface="Montserrat Ultra-Bold"/>
              <a:cs typeface="Montserrat Ultra-Bold"/>
              <a:sym typeface="Montserrat Ultra-Bold"/>
            </a:endParaRPr>
          </a:p>
          <a:p>
            <a:pPr algn="l">
              <a:lnSpc>
                <a:spcPts val="4382"/>
              </a:lnSpc>
            </a:pPr>
            <a:r>
              <a:rPr lang="en-US" sz="3130" b="1">
                <a:solidFill>
                  <a:srgbClr val="000000"/>
                </a:solidFill>
                <a:latin typeface="Montserrat Ultra-Bold"/>
                <a:ea typeface="Montserrat Ultra-Bold"/>
                <a:cs typeface="Montserrat Ultra-Bold"/>
                <a:sym typeface="Montserrat Ultra-Bold"/>
              </a:rPr>
              <a:t>Delegate facing</a:t>
            </a:r>
          </a:p>
          <a:p>
            <a:pPr marL="675771" lvl="1" indent="-337886" algn="l">
              <a:lnSpc>
                <a:spcPts val="4382"/>
              </a:lnSpc>
              <a:buFont typeface="Arial"/>
              <a:buChar char="•"/>
            </a:pPr>
            <a:r>
              <a:rPr lang="en-US" sz="3130" b="1">
                <a:solidFill>
                  <a:srgbClr val="53768C"/>
                </a:solidFill>
                <a:latin typeface="Montserrat Ultra-Bold"/>
                <a:ea typeface="Montserrat Ultra-Bold"/>
                <a:cs typeface="Montserrat Ultra-Bold"/>
                <a:sym typeface="Montserrat Ultra-Bold"/>
              </a:rPr>
              <a:t>Continue leading on emerging trends</a:t>
            </a:r>
          </a:p>
          <a:p>
            <a:pPr marL="675771" lvl="1" indent="-337886" algn="l">
              <a:lnSpc>
                <a:spcPts val="4382"/>
              </a:lnSpc>
              <a:buFont typeface="Arial"/>
              <a:buChar char="•"/>
            </a:pPr>
            <a:r>
              <a:rPr lang="en-US" sz="3130" b="1">
                <a:solidFill>
                  <a:srgbClr val="53768C"/>
                </a:solidFill>
                <a:latin typeface="Montserrat Ultra-Bold"/>
                <a:ea typeface="Montserrat Ultra-Bold"/>
                <a:cs typeface="Montserrat Ultra-Bold"/>
                <a:sym typeface="Montserrat Ultra-Bold"/>
              </a:rPr>
              <a:t>Move toward more practical implementation</a:t>
            </a:r>
          </a:p>
          <a:p>
            <a:pPr marL="675771" lvl="1" indent="-337886" algn="l">
              <a:lnSpc>
                <a:spcPts val="4382"/>
              </a:lnSpc>
              <a:buFont typeface="Arial"/>
              <a:buChar char="•"/>
            </a:pPr>
            <a:r>
              <a:rPr lang="en-US" sz="3130" b="1">
                <a:solidFill>
                  <a:srgbClr val="53768C"/>
                </a:solidFill>
                <a:latin typeface="Montserrat Ultra-Bold"/>
                <a:ea typeface="Montserrat Ultra-Bold"/>
                <a:cs typeface="Montserrat Ultra-Bold"/>
                <a:sym typeface="Montserrat Ultra-Bold"/>
              </a:rPr>
              <a:t>Increase interactivity &amp; intelligence gathering</a:t>
            </a:r>
          </a:p>
          <a:p>
            <a:pPr marL="675771" lvl="1" indent="-337886" algn="l">
              <a:lnSpc>
                <a:spcPts val="4382"/>
              </a:lnSpc>
              <a:buFont typeface="Arial"/>
              <a:buChar char="•"/>
            </a:pPr>
            <a:r>
              <a:rPr lang="en-US" sz="3130" b="1">
                <a:solidFill>
                  <a:srgbClr val="53768C"/>
                </a:solidFill>
                <a:latin typeface="Montserrat Ultra-Bold"/>
                <a:ea typeface="Montserrat Ultra-Bold"/>
                <a:cs typeface="Montserrat Ultra-Bold"/>
                <a:sym typeface="Montserrat Ultra-Bold"/>
              </a:rPr>
              <a:t>Retailer participation key</a:t>
            </a:r>
          </a:p>
          <a:p>
            <a:pPr algn="l">
              <a:lnSpc>
                <a:spcPts val="4382"/>
              </a:lnSpc>
            </a:pPr>
            <a:endParaRPr lang="en-US" sz="3130" b="1">
              <a:solidFill>
                <a:srgbClr val="53768C"/>
              </a:solidFill>
              <a:latin typeface="Montserrat Ultra-Bold"/>
              <a:ea typeface="Montserrat Ultra-Bold"/>
              <a:cs typeface="Montserrat Ultra-Bold"/>
              <a:sym typeface="Montserrat Ultra-Bold"/>
            </a:endParaRPr>
          </a:p>
          <a:p>
            <a:pPr algn="l">
              <a:lnSpc>
                <a:spcPts val="4382"/>
              </a:lnSpc>
            </a:pPr>
            <a:r>
              <a:rPr lang="en-US" sz="3130" b="1">
                <a:solidFill>
                  <a:srgbClr val="000000"/>
                </a:solidFill>
                <a:latin typeface="Montserrat Ultra-Bold"/>
                <a:ea typeface="Montserrat Ultra-Bold"/>
                <a:cs typeface="Montserrat Ultra-Bold"/>
                <a:sym typeface="Montserrat Ultra-Bold"/>
              </a:rPr>
              <a:t>H&amp;BA</a:t>
            </a:r>
            <a:r>
              <a:rPr lang="en-US" sz="3130" b="1">
                <a:solidFill>
                  <a:srgbClr val="53768C"/>
                </a:solidFill>
                <a:latin typeface="Montserrat Ultra-Bold"/>
                <a:ea typeface="Montserrat Ultra-Bold"/>
                <a:cs typeface="Montserrat Ultra-Bold"/>
                <a:sym typeface="Montserrat Ultra-Bold"/>
              </a:rPr>
              <a:t> </a:t>
            </a:r>
          </a:p>
          <a:p>
            <a:pPr marL="675771" lvl="1" indent="-337886" algn="l">
              <a:lnSpc>
                <a:spcPts val="4382"/>
              </a:lnSpc>
              <a:buFont typeface="Arial"/>
              <a:buChar char="•"/>
            </a:pPr>
            <a:r>
              <a:rPr lang="en-US" sz="3130" b="1">
                <a:solidFill>
                  <a:srgbClr val="53768C"/>
                </a:solidFill>
                <a:latin typeface="Montserrat Ultra-Bold"/>
                <a:ea typeface="Montserrat Ultra-Bold"/>
                <a:cs typeface="Montserrat Ultra-Bold"/>
                <a:sym typeface="Montserrat Ultra-Bold"/>
              </a:rPr>
              <a:t>Optimise sponsorship opportunities</a:t>
            </a:r>
          </a:p>
          <a:p>
            <a:pPr marL="675771" lvl="1" indent="-337886" algn="l">
              <a:lnSpc>
                <a:spcPts val="4382"/>
              </a:lnSpc>
              <a:buFont typeface="Arial"/>
              <a:buChar char="•"/>
            </a:pPr>
            <a:r>
              <a:rPr lang="en-US" sz="3130" b="1">
                <a:solidFill>
                  <a:srgbClr val="53768C"/>
                </a:solidFill>
                <a:latin typeface="Montserrat Ultra-Bold"/>
                <a:ea typeface="Montserrat Ultra-Bold"/>
                <a:cs typeface="Montserrat Ultra-Bold"/>
                <a:sym typeface="Montserrat Ultra-Bold"/>
              </a:rPr>
              <a:t>Event format &amp; venue review</a:t>
            </a:r>
          </a:p>
          <a:p>
            <a:pPr algn="l">
              <a:lnSpc>
                <a:spcPts val="4382"/>
              </a:lnSpc>
            </a:pPr>
            <a:endParaRPr lang="en-US" sz="3130" b="1">
              <a:solidFill>
                <a:srgbClr val="53768C"/>
              </a:solidFill>
              <a:latin typeface="Montserrat Ultra-Bold"/>
              <a:ea typeface="Montserrat Ultra-Bold"/>
              <a:cs typeface="Montserrat Ultra-Bold"/>
              <a:sym typeface="Montserrat Ultra-Bold"/>
            </a:endParaRPr>
          </a:p>
          <a:p>
            <a:pPr algn="l">
              <a:lnSpc>
                <a:spcPts val="4382"/>
              </a:lnSpc>
            </a:pPr>
            <a:endParaRPr lang="en-US" sz="3130" b="1">
              <a:solidFill>
                <a:srgbClr val="53768C"/>
              </a:solidFill>
              <a:latin typeface="Montserrat Ultra-Bold"/>
              <a:ea typeface="Montserrat Ultra-Bold"/>
              <a:cs typeface="Montserrat Ultra-Bold"/>
              <a:sym typeface="Montserrat Ultra-Bold"/>
            </a:endParaRPr>
          </a:p>
          <a:p>
            <a:pPr algn="l">
              <a:lnSpc>
                <a:spcPts val="4382"/>
              </a:lnSpc>
            </a:pPr>
            <a:endParaRPr lang="en-US" sz="3130" b="1">
              <a:solidFill>
                <a:srgbClr val="53768C"/>
              </a:solidFill>
              <a:latin typeface="Montserrat Ultra-Bold"/>
              <a:ea typeface="Montserrat Ultra-Bold"/>
              <a:cs typeface="Montserrat Ultra-Bold"/>
              <a:sym typeface="Montserrat Ultra-Bold"/>
            </a:endParaRPr>
          </a:p>
          <a:p>
            <a:pPr algn="l">
              <a:lnSpc>
                <a:spcPts val="4382"/>
              </a:lnSpc>
              <a:spcBef>
                <a:spcPct val="0"/>
              </a:spcBef>
            </a:pPr>
            <a:endParaRPr lang="en-US" sz="3130" b="1">
              <a:solidFill>
                <a:srgbClr val="53768C"/>
              </a:solidFill>
              <a:latin typeface="Montserrat Ultra-Bold"/>
              <a:ea typeface="Montserrat Ultra-Bold"/>
              <a:cs typeface="Montserrat Ultra-Bold"/>
              <a:sym typeface="Montserrat Ultra-Bold"/>
            </a:endParaRPr>
          </a:p>
        </p:txBody>
      </p:sp>
      <p:sp>
        <p:nvSpPr>
          <p:cNvPr id="6" name="Freeform 6"/>
          <p:cNvSpPr/>
          <p:nvPr/>
        </p:nvSpPr>
        <p:spPr>
          <a:xfrm>
            <a:off x="10622776" y="5143500"/>
            <a:ext cx="7050448" cy="4702649"/>
          </a:xfrm>
          <a:custGeom>
            <a:avLst/>
            <a:gdLst/>
            <a:ahLst/>
            <a:cxnLst/>
            <a:rect l="l" t="t" r="r" b="b"/>
            <a:pathLst>
              <a:path w="7050448" h="4702649">
                <a:moveTo>
                  <a:pt x="0" y="0"/>
                </a:moveTo>
                <a:lnTo>
                  <a:pt x="7050449" y="0"/>
                </a:lnTo>
                <a:lnTo>
                  <a:pt x="7050449" y="4702649"/>
                </a:lnTo>
                <a:lnTo>
                  <a:pt x="0" y="4702649"/>
                </a:lnTo>
                <a:lnTo>
                  <a:pt x="0" y="0"/>
                </a:lnTo>
                <a:close/>
              </a:path>
            </a:pathLst>
          </a:custGeom>
          <a:blipFill>
            <a:blip r:embed="rId3"/>
            <a:stretch>
              <a:fillRect/>
            </a:stretch>
          </a:blipFill>
        </p:spPr>
        <p:txBody>
          <a:bodyPr/>
          <a:lstStyle/>
          <a:p>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3618255" y="277046"/>
            <a:ext cx="11588913" cy="1094740"/>
          </a:xfrm>
          <a:prstGeom prst="rect">
            <a:avLst/>
          </a:prstGeom>
        </p:spPr>
        <p:txBody>
          <a:bodyPr lIns="0" tIns="0" rIns="0" bIns="0" rtlCol="0" anchor="t">
            <a:spAutoFit/>
          </a:bodyPr>
          <a:lstStyle/>
          <a:p>
            <a:pPr algn="ctr">
              <a:lnSpc>
                <a:spcPts val="8959"/>
              </a:lnSpc>
            </a:pPr>
            <a:r>
              <a:rPr lang="en-US" sz="6399" b="1">
                <a:solidFill>
                  <a:srgbClr val="000000"/>
                </a:solidFill>
                <a:latin typeface="Montserrat Ultra-Bold"/>
                <a:ea typeface="Montserrat Ultra-Bold"/>
                <a:cs typeface="Montserrat Ultra-Bold"/>
                <a:sym typeface="Montserrat Ultra-Bold"/>
              </a:rPr>
              <a:t>Overall YTG Priorities</a:t>
            </a:r>
          </a:p>
        </p:txBody>
      </p:sp>
      <p:sp>
        <p:nvSpPr>
          <p:cNvPr id="3" name="TextBox 3"/>
          <p:cNvSpPr txBox="1"/>
          <p:nvPr/>
        </p:nvSpPr>
        <p:spPr>
          <a:xfrm>
            <a:off x="449858" y="1483941"/>
            <a:ext cx="17838142" cy="14776135"/>
          </a:xfrm>
          <a:prstGeom prst="rect">
            <a:avLst/>
          </a:prstGeom>
        </p:spPr>
        <p:txBody>
          <a:bodyPr lIns="0" tIns="0" rIns="0" bIns="0" rtlCol="0" anchor="t">
            <a:spAutoFit/>
          </a:bodyPr>
          <a:lstStyle/>
          <a:p>
            <a:pPr algn="l">
              <a:lnSpc>
                <a:spcPts val="5617"/>
              </a:lnSpc>
            </a:pPr>
            <a:endParaRPr/>
          </a:p>
          <a:p>
            <a:pPr marL="866274" lvl="1" indent="-433137" algn="l">
              <a:lnSpc>
                <a:spcPts val="5617"/>
              </a:lnSpc>
              <a:buFont typeface="Arial"/>
              <a:buChar char="•"/>
            </a:pPr>
            <a:r>
              <a:rPr lang="en-US" sz="4012" b="1">
                <a:solidFill>
                  <a:srgbClr val="000000"/>
                </a:solidFill>
                <a:latin typeface="Montserrat Bold"/>
                <a:ea typeface="Montserrat Bold"/>
                <a:cs typeface="Montserrat Bold"/>
                <a:sym typeface="Montserrat Bold"/>
              </a:rPr>
              <a:t>Autumn Digital Events ‘fewer, bigger, better’</a:t>
            </a:r>
          </a:p>
          <a:p>
            <a:pPr algn="l">
              <a:lnSpc>
                <a:spcPts val="5617"/>
              </a:lnSpc>
            </a:pPr>
            <a:endParaRPr lang="en-US" sz="4012" b="1">
              <a:solidFill>
                <a:srgbClr val="000000"/>
              </a:solidFill>
              <a:latin typeface="Montserrat Bold"/>
              <a:ea typeface="Montserrat Bold"/>
              <a:cs typeface="Montserrat Bold"/>
              <a:sym typeface="Montserrat Bold"/>
            </a:endParaRPr>
          </a:p>
          <a:p>
            <a:pPr marL="866274" lvl="1" indent="-433137" algn="l">
              <a:lnSpc>
                <a:spcPts val="5617"/>
              </a:lnSpc>
              <a:buFont typeface="Arial"/>
              <a:buChar char="•"/>
            </a:pPr>
            <a:r>
              <a:rPr lang="en-US" sz="4012" b="1">
                <a:solidFill>
                  <a:srgbClr val="000000"/>
                </a:solidFill>
                <a:latin typeface="Montserrat Bold"/>
                <a:ea typeface="Montserrat Bold"/>
                <a:cs typeface="Montserrat Bold"/>
                <a:sym typeface="Montserrat Bold"/>
              </a:rPr>
              <a:t>Conference 27 strategy &amp; planning</a:t>
            </a:r>
          </a:p>
          <a:p>
            <a:pPr algn="l">
              <a:lnSpc>
                <a:spcPts val="5617"/>
              </a:lnSpc>
            </a:pPr>
            <a:endParaRPr lang="en-US" sz="4012" b="1">
              <a:solidFill>
                <a:srgbClr val="000000"/>
              </a:solidFill>
              <a:latin typeface="Montserrat Bold"/>
              <a:ea typeface="Montserrat Bold"/>
              <a:cs typeface="Montserrat Bold"/>
              <a:sym typeface="Montserrat Bold"/>
            </a:endParaRPr>
          </a:p>
          <a:p>
            <a:pPr marL="866274" lvl="1" indent="-433137" algn="l">
              <a:lnSpc>
                <a:spcPts val="5617"/>
              </a:lnSpc>
              <a:buFont typeface="Arial"/>
              <a:buChar char="•"/>
            </a:pPr>
            <a:r>
              <a:rPr lang="en-US" sz="4012" b="1">
                <a:solidFill>
                  <a:srgbClr val="000000"/>
                </a:solidFill>
                <a:latin typeface="Montserrat Bold"/>
                <a:ea typeface="Montserrat Bold"/>
                <a:cs typeface="Montserrat Bold"/>
                <a:sym typeface="Montserrat Bold"/>
              </a:rPr>
              <a:t>Move GSCOP request forward via the CMA</a:t>
            </a:r>
          </a:p>
          <a:p>
            <a:pPr algn="l">
              <a:lnSpc>
                <a:spcPts val="5617"/>
              </a:lnSpc>
            </a:pPr>
            <a:endParaRPr lang="en-US" sz="4012" b="1">
              <a:solidFill>
                <a:srgbClr val="000000"/>
              </a:solidFill>
              <a:latin typeface="Montserrat Bold"/>
              <a:ea typeface="Montserrat Bold"/>
              <a:cs typeface="Montserrat Bold"/>
              <a:sym typeface="Montserrat Bold"/>
            </a:endParaRPr>
          </a:p>
          <a:p>
            <a:pPr marL="866274" lvl="1" indent="-433137" algn="l">
              <a:lnSpc>
                <a:spcPts val="5617"/>
              </a:lnSpc>
              <a:buFont typeface="Arial"/>
              <a:buChar char="•"/>
            </a:pPr>
            <a:r>
              <a:rPr lang="en-US" sz="4012" b="1">
                <a:solidFill>
                  <a:srgbClr val="000000"/>
                </a:solidFill>
                <a:latin typeface="Montserrat Bold"/>
                <a:ea typeface="Montserrat Bold"/>
                <a:cs typeface="Montserrat Bold"/>
                <a:sym typeface="Montserrat Bold"/>
              </a:rPr>
              <a:t>Membership Strategy </a:t>
            </a:r>
          </a:p>
          <a:p>
            <a:pPr marL="1732549" lvl="2" indent="-577516" algn="l">
              <a:lnSpc>
                <a:spcPts val="5617"/>
              </a:lnSpc>
              <a:buFont typeface="Arial"/>
              <a:buChar char="⚬"/>
            </a:pPr>
            <a:r>
              <a:rPr lang="en-US" sz="4012" b="1">
                <a:solidFill>
                  <a:srgbClr val="000000"/>
                </a:solidFill>
                <a:latin typeface="Montserrat Bold"/>
                <a:ea typeface="Montserrat Bold"/>
                <a:cs typeface="Montserrat Bold"/>
                <a:sym typeface="Montserrat Bold"/>
              </a:rPr>
              <a:t>Recruitment (Beauty Awards, website updates, LinkedIn, follow ups with conference attendees)</a:t>
            </a:r>
          </a:p>
          <a:p>
            <a:pPr marL="1732549" lvl="2" indent="-577516" algn="l">
              <a:lnSpc>
                <a:spcPts val="5617"/>
              </a:lnSpc>
              <a:buFont typeface="Arial"/>
              <a:buChar char="⚬"/>
            </a:pPr>
            <a:r>
              <a:rPr lang="en-US" sz="4012" b="1">
                <a:solidFill>
                  <a:srgbClr val="000000"/>
                </a:solidFill>
                <a:latin typeface="Montserrat Bold"/>
                <a:ea typeface="Montserrat Bold"/>
                <a:cs typeface="Montserrat Bold"/>
                <a:sym typeface="Montserrat Bold"/>
              </a:rPr>
              <a:t>Contact strategy</a:t>
            </a:r>
          </a:p>
          <a:p>
            <a:pPr marL="1732549" lvl="2" indent="-577516" algn="l">
              <a:lnSpc>
                <a:spcPts val="5617"/>
              </a:lnSpc>
              <a:buFont typeface="Arial"/>
              <a:buChar char="⚬"/>
            </a:pPr>
            <a:r>
              <a:rPr lang="en-US" sz="4012" b="1">
                <a:solidFill>
                  <a:srgbClr val="000000"/>
                </a:solidFill>
                <a:latin typeface="Montserrat Bold"/>
                <a:ea typeface="Montserrat Bold"/>
                <a:cs typeface="Montserrat Bold"/>
                <a:sym typeface="Montserrat Bold"/>
              </a:rPr>
              <a:t>Tiering</a:t>
            </a:r>
          </a:p>
          <a:p>
            <a:pPr algn="l">
              <a:lnSpc>
                <a:spcPts val="5617"/>
              </a:lnSpc>
            </a:pPr>
            <a:endParaRPr lang="en-US" sz="4012" b="1">
              <a:solidFill>
                <a:srgbClr val="000000"/>
              </a:solidFill>
              <a:latin typeface="Montserrat Bold"/>
              <a:ea typeface="Montserrat Bold"/>
              <a:cs typeface="Montserrat Bold"/>
              <a:sym typeface="Montserrat Bold"/>
            </a:endParaRPr>
          </a:p>
          <a:p>
            <a:pPr algn="l">
              <a:lnSpc>
                <a:spcPts val="5617"/>
              </a:lnSpc>
            </a:pPr>
            <a:endParaRPr lang="en-US" sz="4012" b="1">
              <a:solidFill>
                <a:srgbClr val="000000"/>
              </a:solidFill>
              <a:latin typeface="Montserrat Bold"/>
              <a:ea typeface="Montserrat Bold"/>
              <a:cs typeface="Montserrat Bold"/>
              <a:sym typeface="Montserrat Bold"/>
            </a:endParaRPr>
          </a:p>
          <a:p>
            <a:pPr algn="l">
              <a:lnSpc>
                <a:spcPts val="5617"/>
              </a:lnSpc>
            </a:pPr>
            <a:endParaRPr lang="en-US" sz="4012" b="1">
              <a:solidFill>
                <a:srgbClr val="000000"/>
              </a:solidFill>
              <a:latin typeface="Montserrat Bold"/>
              <a:ea typeface="Montserrat Bold"/>
              <a:cs typeface="Montserrat Bold"/>
              <a:sym typeface="Montserrat Bold"/>
            </a:endParaRPr>
          </a:p>
          <a:p>
            <a:pPr algn="l">
              <a:lnSpc>
                <a:spcPts val="5617"/>
              </a:lnSpc>
            </a:pPr>
            <a:endParaRPr lang="en-US" sz="4012" b="1">
              <a:solidFill>
                <a:srgbClr val="000000"/>
              </a:solidFill>
              <a:latin typeface="Montserrat Bold"/>
              <a:ea typeface="Montserrat Bold"/>
              <a:cs typeface="Montserrat Bold"/>
              <a:sym typeface="Montserrat Bold"/>
            </a:endParaRPr>
          </a:p>
          <a:p>
            <a:pPr algn="l">
              <a:lnSpc>
                <a:spcPts val="5617"/>
              </a:lnSpc>
            </a:pPr>
            <a:endParaRPr lang="en-US" sz="4012" b="1">
              <a:solidFill>
                <a:srgbClr val="000000"/>
              </a:solidFill>
              <a:latin typeface="Montserrat Bold"/>
              <a:ea typeface="Montserrat Bold"/>
              <a:cs typeface="Montserrat Bold"/>
              <a:sym typeface="Montserrat Bold"/>
            </a:endParaRPr>
          </a:p>
          <a:p>
            <a:pPr algn="l">
              <a:lnSpc>
                <a:spcPts val="5617"/>
              </a:lnSpc>
            </a:pPr>
            <a:endParaRPr lang="en-US" sz="4012" b="1">
              <a:solidFill>
                <a:srgbClr val="000000"/>
              </a:solidFill>
              <a:latin typeface="Montserrat Bold"/>
              <a:ea typeface="Montserrat Bold"/>
              <a:cs typeface="Montserrat Bold"/>
              <a:sym typeface="Montserrat Bold"/>
            </a:endParaRPr>
          </a:p>
          <a:p>
            <a:pPr algn="l">
              <a:lnSpc>
                <a:spcPts val="5617"/>
              </a:lnSpc>
            </a:pPr>
            <a:endParaRPr lang="en-US" sz="4012" b="1">
              <a:solidFill>
                <a:srgbClr val="000000"/>
              </a:solidFill>
              <a:latin typeface="Montserrat Bold"/>
              <a:ea typeface="Montserrat Bold"/>
              <a:cs typeface="Montserrat Bold"/>
              <a:sym typeface="Montserrat Bold"/>
            </a:endParaRPr>
          </a:p>
          <a:p>
            <a:pPr algn="l">
              <a:lnSpc>
                <a:spcPts val="5617"/>
              </a:lnSpc>
            </a:pPr>
            <a:endParaRPr lang="en-US" sz="4012" b="1">
              <a:solidFill>
                <a:srgbClr val="000000"/>
              </a:solidFill>
              <a:latin typeface="Montserrat Bold"/>
              <a:ea typeface="Montserrat Bold"/>
              <a:cs typeface="Montserrat Bold"/>
              <a:sym typeface="Montserrat Bold"/>
            </a:endParaRPr>
          </a:p>
          <a:p>
            <a:pPr algn="l">
              <a:lnSpc>
                <a:spcPts val="5617"/>
              </a:lnSpc>
            </a:pPr>
            <a:endParaRPr lang="en-US" sz="4012" b="1">
              <a:solidFill>
                <a:srgbClr val="000000"/>
              </a:solidFill>
              <a:latin typeface="Montserrat Bold"/>
              <a:ea typeface="Montserrat Bold"/>
              <a:cs typeface="Montserrat Bold"/>
              <a:sym typeface="Montserrat Bo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7F7F7"/>
        </a:solidFill>
        <a:effectLst/>
      </p:bgPr>
    </p:bg>
    <p:spTree>
      <p:nvGrpSpPr>
        <p:cNvPr id="1" name=""/>
        <p:cNvGrpSpPr/>
        <p:nvPr/>
      </p:nvGrpSpPr>
      <p:grpSpPr>
        <a:xfrm>
          <a:off x="0" y="0"/>
          <a:ext cx="0" cy="0"/>
          <a:chOff x="0" y="0"/>
          <a:chExt cx="0" cy="0"/>
        </a:xfrm>
      </p:grpSpPr>
      <p:grpSp>
        <p:nvGrpSpPr>
          <p:cNvPr id="2" name="Group 2"/>
          <p:cNvGrpSpPr/>
          <p:nvPr/>
        </p:nvGrpSpPr>
        <p:grpSpPr>
          <a:xfrm>
            <a:off x="11145037" y="-4901783"/>
            <a:ext cx="11534965" cy="11534919"/>
            <a:chOff x="0" y="0"/>
            <a:chExt cx="6350000" cy="6349975"/>
          </a:xfrm>
        </p:grpSpPr>
        <p:sp>
          <p:nvSpPr>
            <p:cNvPr id="3" name="Freeform 3"/>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2">
                <a:alphaModFix amt="31000"/>
              </a:blip>
              <a:stretch>
                <a:fillRect l="-117697" t="-11506" r="-266" b="-33985"/>
              </a:stretch>
            </a:blipFill>
          </p:spPr>
          <p:txBody>
            <a:bodyPr/>
            <a:lstStyle/>
            <a:p>
              <a:endParaRPr lang="en-US"/>
            </a:p>
          </p:txBody>
        </p:sp>
      </p:grpSp>
      <p:graphicFrame>
        <p:nvGraphicFramePr>
          <p:cNvPr id="4" name="Table 4"/>
          <p:cNvGraphicFramePr>
            <a:graphicFrameLocks noGrp="1"/>
          </p:cNvGraphicFramePr>
          <p:nvPr/>
        </p:nvGraphicFramePr>
        <p:xfrm>
          <a:off x="832757" y="3678011"/>
          <a:ext cx="17153164" cy="4825092"/>
        </p:xfrm>
        <a:graphic>
          <a:graphicData uri="http://schemas.openxmlformats.org/drawingml/2006/table">
            <a:tbl>
              <a:tblPr/>
              <a:tblGrid>
                <a:gridCol w="4285791">
                  <a:extLst>
                    <a:ext uri="{9D8B030D-6E8A-4147-A177-3AD203B41FA5}">
                      <a16:colId xmlns:a16="http://schemas.microsoft.com/office/drawing/2014/main" val="20000"/>
                    </a:ext>
                  </a:extLst>
                </a:gridCol>
                <a:gridCol w="7333757">
                  <a:extLst>
                    <a:ext uri="{9D8B030D-6E8A-4147-A177-3AD203B41FA5}">
                      <a16:colId xmlns:a16="http://schemas.microsoft.com/office/drawing/2014/main" val="20001"/>
                    </a:ext>
                  </a:extLst>
                </a:gridCol>
                <a:gridCol w="5533616">
                  <a:extLst>
                    <a:ext uri="{9D8B030D-6E8A-4147-A177-3AD203B41FA5}">
                      <a16:colId xmlns:a16="http://schemas.microsoft.com/office/drawing/2014/main" val="20002"/>
                    </a:ext>
                  </a:extLst>
                </a:gridCol>
              </a:tblGrid>
              <a:tr h="1248921">
                <a:tc>
                  <a:txBody>
                    <a:bodyPr/>
                    <a:lstStyle/>
                    <a:p>
                      <a:pPr algn="ctr">
                        <a:lnSpc>
                          <a:spcPts val="2939"/>
                        </a:lnSpc>
                        <a:defRPr/>
                      </a:pPr>
                      <a:r>
                        <a:rPr lang="en-US" sz="2099" b="1">
                          <a:solidFill>
                            <a:srgbClr val="000000"/>
                          </a:solidFill>
                          <a:latin typeface="Canva Sans Bold"/>
                          <a:ea typeface="Canva Sans Bold"/>
                          <a:cs typeface="Canva Sans Bold"/>
                          <a:sym typeface="Canva Sans Bold"/>
                        </a:rPr>
                        <a:t>Ordinary Business </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939"/>
                        </a:lnSpc>
                        <a:defRPr/>
                      </a:pPr>
                      <a:r>
                        <a:rPr lang="en-US" sz="2099" b="1">
                          <a:solidFill>
                            <a:srgbClr val="000000"/>
                          </a:solidFill>
                          <a:latin typeface="Canva Sans Bold"/>
                          <a:ea typeface="Canva Sans Bold"/>
                          <a:cs typeface="Canva Sans Bold"/>
                          <a:sym typeface="Canva Sans Bold"/>
                        </a:rPr>
                        <a:t>Report &amp; Accounts Y/E 31.10.25</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939"/>
                        </a:lnSpc>
                        <a:defRPr/>
                      </a:pPr>
                      <a:r>
                        <a:rPr lang="en-US" sz="2099" b="1">
                          <a:solidFill>
                            <a:srgbClr val="000000"/>
                          </a:solidFill>
                          <a:latin typeface="Canva Sans Bold"/>
                          <a:ea typeface="Canva Sans Bold"/>
                          <a:cs typeface="Canva Sans Bold"/>
                          <a:sym typeface="Canva Sans Bold"/>
                        </a:rPr>
                        <a:t>For approval </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248921">
                <a:tc>
                  <a:txBody>
                    <a:bodyPr/>
                    <a:lstStyle/>
                    <a:p>
                      <a:pPr algn="ctr">
                        <a:lnSpc>
                          <a:spcPts val="2939"/>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939"/>
                        </a:lnSpc>
                        <a:defRPr/>
                      </a:pPr>
                      <a:r>
                        <a:rPr lang="en-US" sz="2099" b="1">
                          <a:solidFill>
                            <a:srgbClr val="000000"/>
                          </a:solidFill>
                          <a:latin typeface="Canva Sans Bold"/>
                          <a:ea typeface="Canva Sans Bold"/>
                          <a:cs typeface="Canva Sans Bold"/>
                          <a:sym typeface="Canva Sans Bold"/>
                        </a:rPr>
                        <a:t>Auditors report and reappointment</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939"/>
                        </a:lnSpc>
                        <a:defRPr/>
                      </a:pPr>
                      <a:r>
                        <a:rPr lang="en-US" sz="2099" b="1">
                          <a:solidFill>
                            <a:srgbClr val="000000"/>
                          </a:solidFill>
                          <a:latin typeface="Canva Sans Bold"/>
                          <a:ea typeface="Canva Sans Bold"/>
                          <a:cs typeface="Canva Sans Bold"/>
                          <a:sym typeface="Canva Sans Bold"/>
                        </a:rPr>
                        <a:t>For approval</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078329">
                <a:tc>
                  <a:txBody>
                    <a:bodyPr/>
                    <a:lstStyle/>
                    <a:p>
                      <a:pPr algn="ctr">
                        <a:lnSpc>
                          <a:spcPts val="2939"/>
                        </a:lnSpc>
                        <a:defRPr/>
                      </a:pPr>
                      <a:r>
                        <a:rPr lang="en-US" sz="2099" b="1">
                          <a:solidFill>
                            <a:srgbClr val="000000"/>
                          </a:solidFill>
                          <a:latin typeface="Canva Sans Bold"/>
                          <a:ea typeface="Canva Sans Bold"/>
                          <a:cs typeface="Canva Sans Bold"/>
                          <a:sym typeface="Canva Sans Bold"/>
                        </a:rPr>
                        <a:t>Special Business</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939"/>
                        </a:lnSpc>
                        <a:defRPr/>
                      </a:pPr>
                      <a:r>
                        <a:rPr lang="en-US" sz="2099" b="1">
                          <a:solidFill>
                            <a:srgbClr val="000000"/>
                          </a:solidFill>
                          <a:latin typeface="Canva Sans Bold"/>
                          <a:ea typeface="Canva Sans Bold"/>
                          <a:cs typeface="Canva Sans Bold"/>
                          <a:sym typeface="Canva Sans Bold"/>
                        </a:rPr>
                        <a:t>Appointment of new Director</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939"/>
                        </a:lnSpc>
                        <a:defRPr/>
                      </a:pPr>
                      <a:r>
                        <a:rPr lang="en-US" sz="2099" b="1">
                          <a:solidFill>
                            <a:srgbClr val="000000"/>
                          </a:solidFill>
                          <a:latin typeface="Canva Sans Bold"/>
                          <a:ea typeface="Canva Sans Bold"/>
                          <a:cs typeface="Canva Sans Bold"/>
                          <a:sym typeface="Canva Sans Bold"/>
                        </a:rPr>
                        <a:t>For approval </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248921">
                <a:tc>
                  <a:txBody>
                    <a:bodyPr/>
                    <a:lstStyle/>
                    <a:p>
                      <a:pPr algn="ctr">
                        <a:lnSpc>
                          <a:spcPts val="2939"/>
                        </a:lnSpc>
                        <a:defRPr/>
                      </a:pPr>
                      <a:r>
                        <a:rPr lang="en-US" sz="2099" b="1">
                          <a:solidFill>
                            <a:srgbClr val="000000"/>
                          </a:solidFill>
                          <a:latin typeface="Canva Sans Bold"/>
                          <a:ea typeface="Canva Sans Bold"/>
                          <a:cs typeface="Canva Sans Bold"/>
                          <a:sym typeface="Canva Sans Bold"/>
                        </a:rPr>
                        <a:t>H&amp;BA 2026 Update</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939"/>
                        </a:lnSpc>
                        <a:defRPr/>
                      </a:pPr>
                      <a:r>
                        <a:rPr lang="en-US" sz="2099" b="1">
                          <a:solidFill>
                            <a:srgbClr val="000000"/>
                          </a:solidFill>
                          <a:latin typeface="Canva Sans Bold"/>
                          <a:ea typeface="Canva Sans Bold"/>
                          <a:cs typeface="Canva Sans Bold"/>
                          <a:sym typeface="Canva Sans Bold"/>
                        </a:rPr>
                        <a:t>Overview of activities and priorities for 2026</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939"/>
                        </a:lnSpc>
                        <a:defRPr/>
                      </a:pPr>
                      <a:r>
                        <a:rPr lang="en-US" sz="2099" b="1">
                          <a:solidFill>
                            <a:srgbClr val="000000"/>
                          </a:solidFill>
                          <a:latin typeface="Canva Sans Bold"/>
                          <a:ea typeface="Canva Sans Bold"/>
                          <a:cs typeface="Canva Sans Bold"/>
                          <a:sym typeface="Canva Sans Bold"/>
                        </a:rPr>
                        <a:t>For info &amp; discussion</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5" name="TextBox 5"/>
          <p:cNvSpPr txBox="1"/>
          <p:nvPr/>
        </p:nvSpPr>
        <p:spPr>
          <a:xfrm>
            <a:off x="593355" y="914400"/>
            <a:ext cx="15754182" cy="2136973"/>
          </a:xfrm>
          <a:prstGeom prst="rect">
            <a:avLst/>
          </a:prstGeom>
        </p:spPr>
        <p:txBody>
          <a:bodyPr lIns="0" tIns="0" rIns="0" bIns="0" rtlCol="0" anchor="t">
            <a:spAutoFit/>
          </a:bodyPr>
          <a:lstStyle/>
          <a:p>
            <a:pPr algn="ctr">
              <a:lnSpc>
                <a:spcPts val="8586"/>
              </a:lnSpc>
            </a:pPr>
            <a:r>
              <a:rPr lang="en-US" sz="6132" b="1">
                <a:solidFill>
                  <a:srgbClr val="1D1D1F"/>
                </a:solidFill>
                <a:latin typeface="Montserrat Bold"/>
                <a:ea typeface="Montserrat Bold"/>
                <a:cs typeface="Montserrat Bold"/>
                <a:sym typeface="Montserrat Bold"/>
              </a:rPr>
              <a:t>ANNUAL GENERAL MEETING 2026 AGENDA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88" b="-9288"/>
            </a:stretch>
          </a:blipFill>
        </p:spPr>
        <p:txBody>
          <a:bodyPr/>
          <a:lstStyle/>
          <a:p>
            <a:endParaRPr lang="en-US"/>
          </a:p>
        </p:txBody>
      </p:sp>
      <p:sp>
        <p:nvSpPr>
          <p:cNvPr id="3" name="TextBox 3"/>
          <p:cNvSpPr txBox="1"/>
          <p:nvPr/>
        </p:nvSpPr>
        <p:spPr>
          <a:xfrm>
            <a:off x="750744" y="141514"/>
            <a:ext cx="16256644" cy="1326382"/>
          </a:xfrm>
          <a:prstGeom prst="rect">
            <a:avLst/>
          </a:prstGeom>
        </p:spPr>
        <p:txBody>
          <a:bodyPr lIns="0" tIns="0" rIns="0" bIns="0" rtlCol="0" anchor="t">
            <a:spAutoFit/>
          </a:bodyPr>
          <a:lstStyle/>
          <a:p>
            <a:pPr algn="ctr">
              <a:lnSpc>
                <a:spcPts val="10833"/>
              </a:lnSpc>
              <a:spcBef>
                <a:spcPct val="0"/>
              </a:spcBef>
            </a:pPr>
            <a:r>
              <a:rPr lang="en-US" sz="7738" b="1">
                <a:solidFill>
                  <a:srgbClr val="FFFFFF"/>
                </a:solidFill>
                <a:latin typeface="Montserrat Ultra-Bold"/>
                <a:ea typeface="Montserrat Ultra-Bold"/>
                <a:cs typeface="Montserrat Ultra-Bold"/>
                <a:sym typeface="Montserrat Ultra-Bold"/>
              </a:rPr>
              <a:t>Thank you!  Any questions?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9659826" y="-123825"/>
            <a:ext cx="9098806" cy="1094740"/>
          </a:xfrm>
          <a:prstGeom prst="rect">
            <a:avLst/>
          </a:prstGeom>
        </p:spPr>
        <p:txBody>
          <a:bodyPr lIns="0" tIns="0" rIns="0" bIns="0" rtlCol="0" anchor="t">
            <a:spAutoFit/>
          </a:bodyPr>
          <a:lstStyle/>
          <a:p>
            <a:pPr algn="ctr">
              <a:lnSpc>
                <a:spcPts val="8959"/>
              </a:lnSpc>
            </a:pPr>
            <a:r>
              <a:rPr lang="en-US" sz="6399" b="1">
                <a:solidFill>
                  <a:srgbClr val="000000"/>
                </a:solidFill>
                <a:latin typeface="Montserrat Ultra-Bold"/>
                <a:ea typeface="Montserrat Ultra-Bold"/>
                <a:cs typeface="Montserrat Ultra-Bold"/>
                <a:sym typeface="Montserrat Ultra-Bold"/>
              </a:rPr>
              <a:t>Sales &amp; Profit</a:t>
            </a:r>
          </a:p>
        </p:txBody>
      </p:sp>
      <p:grpSp>
        <p:nvGrpSpPr>
          <p:cNvPr id="3" name="Group 3"/>
          <p:cNvGrpSpPr/>
          <p:nvPr/>
        </p:nvGrpSpPr>
        <p:grpSpPr>
          <a:xfrm>
            <a:off x="11145037" y="-4901783"/>
            <a:ext cx="11534965" cy="11534919"/>
            <a:chOff x="0" y="0"/>
            <a:chExt cx="6350000" cy="6349975"/>
          </a:xfrm>
        </p:grpSpPr>
        <p:sp>
          <p:nvSpPr>
            <p:cNvPr id="4" name="Freeform 4"/>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2">
                <a:alphaModFix amt="31000"/>
              </a:blip>
              <a:stretch>
                <a:fillRect l="-117697" t="-11506" r="-266" b="-33985"/>
              </a:stretch>
            </a:blipFill>
          </p:spPr>
          <p:txBody>
            <a:bodyPr/>
            <a:lstStyle/>
            <a:p>
              <a:endParaRPr lang="en-US"/>
            </a:p>
          </p:txBody>
        </p:sp>
      </p:grpSp>
      <p:graphicFrame>
        <p:nvGraphicFramePr>
          <p:cNvPr id="5" name="Object 5"/>
          <p:cNvGraphicFramePr/>
          <p:nvPr/>
        </p:nvGraphicFramePr>
        <p:xfrm>
          <a:off x="762000" y="1394732"/>
          <a:ext cx="15087600" cy="6915150"/>
        </p:xfrm>
        <a:graphic>
          <a:graphicData uri="http://schemas.openxmlformats.org/presentationml/2006/ole">
            <mc:AlternateContent xmlns:mc="http://schemas.openxmlformats.org/markup-compatibility/2006">
              <mc:Choice xmlns:v="urn:schemas-microsoft-com:vml" Requires="v">
                <p:oleObj name="Worksheet" r:id="rId3" imgW="18097500" imgH="9931400" progId="Excel.Sheet.12">
                  <p:embed/>
                </p:oleObj>
              </mc:Choice>
              <mc:Fallback>
                <p:oleObj name="Worksheet" r:id="rId3" imgW="18097500" imgH="9931400" progId="Excel.Sheet.12">
                  <p:embed/>
                  <p:pic>
                    <p:nvPicPr>
                      <p:cNvPr id="0" name=""/>
                      <p:cNvPicPr/>
                      <p:nvPr/>
                    </p:nvPicPr>
                    <p:blipFill>
                      <a:blip r:embed="rId4"/>
                      <a:stretch>
                        <a:fillRect/>
                      </a:stretch>
                    </p:blipFill>
                    <p:spPr>
                      <a:xfrm>
                        <a:off x="762000" y="1394732"/>
                        <a:ext cx="15087600" cy="6915150"/>
                      </a:xfrm>
                      <a:prstGeom prst="rect">
                        <a:avLst/>
                      </a:prstGeom>
                    </p:spPr>
                  </p:pic>
                </p:oleObj>
              </mc:Fallback>
            </mc:AlternateContent>
          </a:graphicData>
        </a:graphic>
      </p:graphicFrame>
      <p:sp>
        <p:nvSpPr>
          <p:cNvPr id="6" name="TextBox 6"/>
          <p:cNvSpPr txBox="1"/>
          <p:nvPr/>
        </p:nvSpPr>
        <p:spPr>
          <a:xfrm>
            <a:off x="489857" y="6146000"/>
            <a:ext cx="17798143" cy="3328036"/>
          </a:xfrm>
          <a:prstGeom prst="rect">
            <a:avLst/>
          </a:prstGeom>
        </p:spPr>
        <p:txBody>
          <a:bodyPr lIns="0" tIns="0" rIns="0" bIns="0" rtlCol="0" anchor="t">
            <a:spAutoFit/>
          </a:bodyPr>
          <a:lstStyle/>
          <a:p>
            <a:pPr algn="l">
              <a:lnSpc>
                <a:spcPts val="2939"/>
              </a:lnSpc>
              <a:spcBef>
                <a:spcPct val="0"/>
              </a:spcBef>
            </a:pPr>
            <a:r>
              <a:rPr lang="en-US" sz="2099" b="1">
                <a:solidFill>
                  <a:srgbClr val="000000"/>
                </a:solidFill>
                <a:latin typeface="Canva Sans Bold"/>
                <a:ea typeface="Canva Sans Bold"/>
                <a:cs typeface="Canva Sans Bold"/>
                <a:sym typeface="Canva Sans Bold"/>
              </a:rPr>
              <a:t>Turnover for the year has increased from 2025, with a total of £81,655 (2024: £73,675).  Seminar expenses have increased, giving a gross profit of £58,149 (2024:£55,183). The overheads are very similar to last year at £59,822 (2024: £57,116, with increases in post and stationery and IT costs (due to website costs) and decreases in travel and accountancy. </a:t>
            </a:r>
          </a:p>
          <a:p>
            <a:pPr algn="l">
              <a:lnSpc>
                <a:spcPts val="2939"/>
              </a:lnSpc>
              <a:spcBef>
                <a:spcPct val="0"/>
              </a:spcBef>
            </a:pPr>
            <a:endParaRPr lang="en-US" sz="2099" b="1">
              <a:solidFill>
                <a:srgbClr val="000000"/>
              </a:solidFill>
              <a:latin typeface="Canva Sans Bold"/>
              <a:ea typeface="Canva Sans Bold"/>
              <a:cs typeface="Canva Sans Bold"/>
              <a:sym typeface="Canva Sans Bold"/>
            </a:endParaRPr>
          </a:p>
          <a:p>
            <a:pPr algn="l">
              <a:lnSpc>
                <a:spcPts val="2939"/>
              </a:lnSpc>
              <a:spcBef>
                <a:spcPct val="0"/>
              </a:spcBef>
            </a:pPr>
            <a:r>
              <a:rPr lang="en-US" sz="2099" b="1">
                <a:solidFill>
                  <a:srgbClr val="000000"/>
                </a:solidFill>
                <a:latin typeface="Canva Sans Bold"/>
                <a:ea typeface="Canva Sans Bold"/>
                <a:cs typeface="Canva Sans Bold"/>
                <a:sym typeface="Canva Sans Bold"/>
              </a:rPr>
              <a:t>Accountancy was overstated by £1,150 and we have corrected this, reducing the figure in 2025. In 2024 it should have been £1,230 and 2025 would have been £1,330 which would have been more comparable. </a:t>
            </a:r>
          </a:p>
          <a:p>
            <a:pPr algn="l">
              <a:lnSpc>
                <a:spcPts val="2939"/>
              </a:lnSpc>
              <a:spcBef>
                <a:spcPct val="0"/>
              </a:spcBef>
            </a:pPr>
            <a:endParaRPr lang="en-US" sz="2099" b="1">
              <a:solidFill>
                <a:srgbClr val="000000"/>
              </a:solidFill>
              <a:latin typeface="Canva Sans Bold"/>
              <a:ea typeface="Canva Sans Bold"/>
              <a:cs typeface="Canva Sans Bold"/>
              <a:sym typeface="Canva Sans Bold"/>
            </a:endParaRPr>
          </a:p>
          <a:p>
            <a:pPr algn="l">
              <a:lnSpc>
                <a:spcPts val="2939"/>
              </a:lnSpc>
              <a:spcBef>
                <a:spcPct val="0"/>
              </a:spcBef>
            </a:pPr>
            <a:r>
              <a:rPr lang="en-US" sz="2099" b="1">
                <a:solidFill>
                  <a:srgbClr val="000000"/>
                </a:solidFill>
                <a:latin typeface="Canva Sans Bold"/>
                <a:ea typeface="Canva Sans Bold"/>
                <a:cs typeface="Canva Sans Bold"/>
                <a:sym typeface="Canva Sans Bold"/>
              </a:rPr>
              <a:t>As a not-for-profit organisation, it remains the aim of the H&amp;BA to operate with strict controls whilst delivering and building membership services, and for 2025 the annual Membership fees were held at £950 +vat, which has been in place since 2022.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026969" y="-66040"/>
            <a:ext cx="9098806" cy="1094740"/>
          </a:xfrm>
          <a:prstGeom prst="rect">
            <a:avLst/>
          </a:prstGeom>
        </p:spPr>
        <p:txBody>
          <a:bodyPr lIns="0" tIns="0" rIns="0" bIns="0" rtlCol="0" anchor="t">
            <a:spAutoFit/>
          </a:bodyPr>
          <a:lstStyle/>
          <a:p>
            <a:pPr algn="ctr">
              <a:lnSpc>
                <a:spcPts val="8959"/>
              </a:lnSpc>
            </a:pPr>
            <a:r>
              <a:rPr lang="en-US" sz="6399" b="1">
                <a:solidFill>
                  <a:srgbClr val="000000"/>
                </a:solidFill>
                <a:latin typeface="Montserrat Ultra-Bold"/>
                <a:ea typeface="Montserrat Ultra-Bold"/>
                <a:cs typeface="Montserrat Ultra-Bold"/>
                <a:sym typeface="Montserrat Ultra-Bold"/>
              </a:rPr>
              <a:t>Balance Sheet</a:t>
            </a:r>
          </a:p>
        </p:txBody>
      </p:sp>
      <p:grpSp>
        <p:nvGrpSpPr>
          <p:cNvPr id="3" name="Group 3"/>
          <p:cNvGrpSpPr/>
          <p:nvPr/>
        </p:nvGrpSpPr>
        <p:grpSpPr>
          <a:xfrm>
            <a:off x="11145037" y="-4901783"/>
            <a:ext cx="11534965" cy="11534919"/>
            <a:chOff x="0" y="0"/>
            <a:chExt cx="6350000" cy="6349975"/>
          </a:xfrm>
        </p:grpSpPr>
        <p:sp>
          <p:nvSpPr>
            <p:cNvPr id="4" name="Freeform 4"/>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2">
                <a:alphaModFix amt="31000"/>
              </a:blip>
              <a:stretch>
                <a:fillRect l="-117697" t="-11506" r="-266" b="-33985"/>
              </a:stretch>
            </a:blipFill>
          </p:spPr>
          <p:txBody>
            <a:bodyPr/>
            <a:lstStyle/>
            <a:p>
              <a:endParaRPr lang="en-US"/>
            </a:p>
          </p:txBody>
        </p:sp>
      </p:grpSp>
      <p:graphicFrame>
        <p:nvGraphicFramePr>
          <p:cNvPr id="5" name="Object 5"/>
          <p:cNvGraphicFramePr/>
          <p:nvPr/>
        </p:nvGraphicFramePr>
        <p:xfrm>
          <a:off x="259400" y="370114"/>
          <a:ext cx="10058400" cy="11315700"/>
        </p:xfrm>
        <a:graphic>
          <a:graphicData uri="http://schemas.openxmlformats.org/presentationml/2006/ole">
            <mc:AlternateContent xmlns:mc="http://schemas.openxmlformats.org/markup-compatibility/2006">
              <mc:Choice xmlns:v="urn:schemas-microsoft-com:vml" Requires="v">
                <p:oleObj name="Worksheet" r:id="rId3" imgW="12319000" imgH="13576300" progId="Excel.Sheet.12">
                  <p:embed/>
                </p:oleObj>
              </mc:Choice>
              <mc:Fallback>
                <p:oleObj name="Worksheet" r:id="rId3" imgW="12319000" imgH="13576300" progId="Excel.Sheet.12">
                  <p:embed/>
                  <p:pic>
                    <p:nvPicPr>
                      <p:cNvPr id="0" name=""/>
                      <p:cNvPicPr/>
                      <p:nvPr/>
                    </p:nvPicPr>
                    <p:blipFill>
                      <a:blip r:embed="rId4"/>
                      <a:stretch>
                        <a:fillRect/>
                      </a:stretch>
                    </p:blipFill>
                    <p:spPr>
                      <a:xfrm>
                        <a:off x="259400" y="370114"/>
                        <a:ext cx="10058400" cy="11315700"/>
                      </a:xfrm>
                      <a:prstGeom prst="rect">
                        <a:avLst/>
                      </a:prstGeom>
                    </p:spPr>
                  </p:pic>
                </p:oleObj>
              </mc:Fallback>
            </mc:AlternateContent>
          </a:graphicData>
        </a:graphic>
      </p:graphicFrame>
      <p:sp>
        <p:nvSpPr>
          <p:cNvPr id="6" name="TextBox 6"/>
          <p:cNvSpPr txBox="1"/>
          <p:nvPr/>
        </p:nvSpPr>
        <p:spPr>
          <a:xfrm>
            <a:off x="7734802" y="1432182"/>
            <a:ext cx="10553198" cy="4029039"/>
          </a:xfrm>
          <a:prstGeom prst="rect">
            <a:avLst/>
          </a:prstGeom>
        </p:spPr>
        <p:txBody>
          <a:bodyPr lIns="0" tIns="0" rIns="0" bIns="0" rtlCol="0" anchor="t">
            <a:spAutoFit/>
          </a:bodyPr>
          <a:lstStyle/>
          <a:p>
            <a:pPr algn="l">
              <a:lnSpc>
                <a:spcPts val="3633"/>
              </a:lnSpc>
            </a:pPr>
            <a:r>
              <a:rPr lang="en-US" sz="2595" b="1">
                <a:solidFill>
                  <a:srgbClr val="000000"/>
                </a:solidFill>
                <a:latin typeface="Canva Sans Bold"/>
                <a:ea typeface="Canva Sans Bold"/>
                <a:cs typeface="Canva Sans Bold"/>
                <a:sym typeface="Canva Sans Bold"/>
              </a:rPr>
              <a:t>We have carried forward the proportion of the income that relates to the period beyond 31st October like last year, and that amount is £16,871 (2024:£20,793), shown in deferred income, this decreases from last year as the figure used in the 2024 accounts was gross rather than net.</a:t>
            </a:r>
          </a:p>
          <a:p>
            <a:pPr algn="l">
              <a:lnSpc>
                <a:spcPts val="3633"/>
              </a:lnSpc>
            </a:pPr>
            <a:endParaRPr lang="en-US" sz="2595" b="1">
              <a:solidFill>
                <a:srgbClr val="000000"/>
              </a:solidFill>
              <a:latin typeface="Canva Sans Bold"/>
              <a:ea typeface="Canva Sans Bold"/>
              <a:cs typeface="Canva Sans Bold"/>
              <a:sym typeface="Canva Sans Bold"/>
            </a:endParaRPr>
          </a:p>
          <a:p>
            <a:pPr algn="l">
              <a:lnSpc>
                <a:spcPts val="3633"/>
              </a:lnSpc>
              <a:spcBef>
                <a:spcPct val="0"/>
              </a:spcBef>
            </a:pPr>
            <a:r>
              <a:rPr lang="en-US" sz="2595" b="1">
                <a:solidFill>
                  <a:srgbClr val="000000"/>
                </a:solidFill>
                <a:latin typeface="Canva Sans Bold"/>
                <a:ea typeface="Canva Sans Bold"/>
                <a:cs typeface="Canva Sans Bold"/>
                <a:sym typeface="Canva Sans Bold"/>
              </a:rPr>
              <a:t>Overall, there was a deficit of -£2.055 (2024: -£1933) reducing the reserves carried forward to £39,579 (2024: £41,634)</a:t>
            </a:r>
          </a:p>
          <a:p>
            <a:pPr algn="l">
              <a:lnSpc>
                <a:spcPts val="2754"/>
              </a:lnSpc>
              <a:spcBef>
                <a:spcPct val="0"/>
              </a:spcBef>
            </a:pPr>
            <a:r>
              <a:rPr lang="en-US" sz="1967" b="1">
                <a:solidFill>
                  <a:srgbClr val="000000"/>
                </a:solidFill>
                <a:latin typeface="Canva Sans Bold"/>
                <a:ea typeface="Canva Sans Bold"/>
                <a:cs typeface="Canva Sans Bold"/>
                <a:sym typeface="Canva Sans Bold"/>
              </a:rPr>
              <a:t> </a:t>
            </a:r>
          </a:p>
        </p:txBody>
      </p:sp>
      <p:sp>
        <p:nvSpPr>
          <p:cNvPr id="7" name="TextBox 7"/>
          <p:cNvSpPr txBox="1"/>
          <p:nvPr/>
        </p:nvSpPr>
        <p:spPr>
          <a:xfrm>
            <a:off x="7734802" y="6027964"/>
            <a:ext cx="10293798" cy="3031599"/>
          </a:xfrm>
          <a:prstGeom prst="rect">
            <a:avLst/>
          </a:prstGeom>
        </p:spPr>
        <p:txBody>
          <a:bodyPr wrap="square" lIns="0" tIns="0" rIns="0" bIns="0" rtlCol="0" anchor="t">
            <a:spAutoFit/>
          </a:bodyPr>
          <a:lstStyle/>
          <a:p>
            <a:pPr algn="just">
              <a:lnSpc>
                <a:spcPts val="4759"/>
              </a:lnSpc>
            </a:pPr>
            <a:r>
              <a:rPr lang="en-US" sz="2000" dirty="0">
                <a:solidFill>
                  <a:srgbClr val="000000"/>
                </a:solidFill>
                <a:latin typeface="Montserrat"/>
                <a:ea typeface="Montserrat"/>
                <a:cs typeface="Montserrat"/>
                <a:sym typeface="Montserrat"/>
              </a:rPr>
              <a:t>Accounts Approved By Janette Block</a:t>
            </a:r>
          </a:p>
          <a:p>
            <a:pPr algn="just">
              <a:lnSpc>
                <a:spcPts val="4759"/>
              </a:lnSpc>
            </a:pPr>
            <a:r>
              <a:rPr lang="en-US" sz="2000" dirty="0">
                <a:solidFill>
                  <a:srgbClr val="000000"/>
                </a:solidFill>
                <a:latin typeface="Montserrat"/>
                <a:ea typeface="Montserrat"/>
                <a:cs typeface="Montserrat"/>
                <a:sym typeface="Montserrat"/>
              </a:rPr>
              <a:t>Accounts Seconded By Trevor Gore</a:t>
            </a:r>
          </a:p>
          <a:p>
            <a:pPr algn="just">
              <a:lnSpc>
                <a:spcPts val="4759"/>
              </a:lnSpc>
            </a:pPr>
            <a:endParaRPr lang="en-US" sz="2000" dirty="0">
              <a:solidFill>
                <a:srgbClr val="000000"/>
              </a:solidFill>
              <a:latin typeface="Montserrat"/>
              <a:ea typeface="Montserrat"/>
              <a:cs typeface="Montserrat"/>
              <a:sym typeface="Montserrat"/>
            </a:endParaRPr>
          </a:p>
          <a:p>
            <a:pPr algn="just">
              <a:lnSpc>
                <a:spcPts val="4759"/>
              </a:lnSpc>
            </a:pPr>
            <a:r>
              <a:rPr lang="en-US" sz="2000" dirty="0">
                <a:solidFill>
                  <a:srgbClr val="000000"/>
                </a:solidFill>
                <a:latin typeface="Montserrat"/>
                <a:ea typeface="Montserrat"/>
                <a:cs typeface="Montserrat"/>
                <a:sym typeface="Montserrat"/>
              </a:rPr>
              <a:t>Auditors report Approved By Janette Block</a:t>
            </a:r>
          </a:p>
          <a:p>
            <a:pPr algn="just">
              <a:lnSpc>
                <a:spcPts val="4759"/>
              </a:lnSpc>
            </a:pPr>
            <a:r>
              <a:rPr lang="en-US" sz="2000" dirty="0">
                <a:solidFill>
                  <a:srgbClr val="000000"/>
                </a:solidFill>
                <a:latin typeface="Montserrat"/>
                <a:ea typeface="Montserrat"/>
                <a:cs typeface="Montserrat"/>
                <a:sym typeface="Montserrat"/>
              </a:rPr>
              <a:t>Auditors report Seconded By Trevor Gore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257164" y="1294370"/>
            <a:ext cx="7161933" cy="3420188"/>
          </a:xfrm>
          <a:custGeom>
            <a:avLst/>
            <a:gdLst/>
            <a:ahLst/>
            <a:cxnLst/>
            <a:rect l="l" t="t" r="r" b="b"/>
            <a:pathLst>
              <a:path w="7161933" h="3420188">
                <a:moveTo>
                  <a:pt x="0" y="0"/>
                </a:moveTo>
                <a:lnTo>
                  <a:pt x="7161933" y="0"/>
                </a:lnTo>
                <a:lnTo>
                  <a:pt x="7161933" y="3420188"/>
                </a:lnTo>
                <a:lnTo>
                  <a:pt x="0" y="3420188"/>
                </a:lnTo>
                <a:lnTo>
                  <a:pt x="0" y="0"/>
                </a:lnTo>
                <a:close/>
              </a:path>
            </a:pathLst>
          </a:custGeom>
          <a:blipFill>
            <a:blip r:embed="rId2"/>
            <a:stretch>
              <a:fillRect/>
            </a:stretch>
          </a:blipFill>
        </p:spPr>
        <p:txBody>
          <a:bodyPr/>
          <a:lstStyle/>
          <a:p>
            <a:endParaRPr lang="en-US"/>
          </a:p>
        </p:txBody>
      </p:sp>
      <p:sp>
        <p:nvSpPr>
          <p:cNvPr id="3" name="TextBox 3"/>
          <p:cNvSpPr txBox="1"/>
          <p:nvPr/>
        </p:nvSpPr>
        <p:spPr>
          <a:xfrm>
            <a:off x="0" y="195548"/>
            <a:ext cx="17573625" cy="695959"/>
          </a:xfrm>
          <a:prstGeom prst="rect">
            <a:avLst/>
          </a:prstGeom>
        </p:spPr>
        <p:txBody>
          <a:bodyPr lIns="0" tIns="0" rIns="0" bIns="0" rtlCol="0" anchor="t">
            <a:spAutoFit/>
          </a:bodyPr>
          <a:lstStyle/>
          <a:p>
            <a:pPr algn="ctr">
              <a:lnSpc>
                <a:spcPts val="5740"/>
              </a:lnSpc>
            </a:pPr>
            <a:r>
              <a:rPr lang="en-US" sz="4100" b="1">
                <a:solidFill>
                  <a:srgbClr val="000000"/>
                </a:solidFill>
                <a:latin typeface="Montserrat Bold"/>
                <a:ea typeface="Montserrat Bold"/>
                <a:cs typeface="Montserrat Bold"/>
                <a:sym typeface="Montserrat Bold"/>
              </a:rPr>
              <a:t>Ratifying the re-appointment of the Accountants and Auditors</a:t>
            </a:r>
          </a:p>
        </p:txBody>
      </p:sp>
      <p:sp>
        <p:nvSpPr>
          <p:cNvPr id="4" name="TextBox 4"/>
          <p:cNvSpPr txBox="1"/>
          <p:nvPr/>
        </p:nvSpPr>
        <p:spPr>
          <a:xfrm>
            <a:off x="0" y="5165251"/>
            <a:ext cx="18119806" cy="2847697"/>
          </a:xfrm>
          <a:prstGeom prst="rect">
            <a:avLst/>
          </a:prstGeom>
        </p:spPr>
        <p:txBody>
          <a:bodyPr lIns="0" tIns="0" rIns="0" bIns="0" rtlCol="0" anchor="t">
            <a:spAutoFit/>
          </a:bodyPr>
          <a:lstStyle/>
          <a:p>
            <a:pPr algn="ctr">
              <a:lnSpc>
                <a:spcPts val="7564"/>
              </a:lnSpc>
            </a:pPr>
            <a:r>
              <a:rPr lang="en-US" sz="5403" b="1" dirty="0">
                <a:solidFill>
                  <a:srgbClr val="000000"/>
                </a:solidFill>
                <a:latin typeface="Canva Sans Bold"/>
                <a:ea typeface="Canva Sans Bold"/>
                <a:cs typeface="Canva Sans Bold"/>
                <a:sym typeface="Canva Sans Bold"/>
              </a:rPr>
              <a:t>5th year in place, local, cost effective and professional</a:t>
            </a:r>
          </a:p>
          <a:p>
            <a:pPr algn="ctr">
              <a:lnSpc>
                <a:spcPts val="7564"/>
              </a:lnSpc>
            </a:pPr>
            <a:endParaRPr lang="en-US" sz="5403" b="1" dirty="0">
              <a:solidFill>
                <a:srgbClr val="000000"/>
              </a:solidFill>
              <a:latin typeface="Canva Sans Bold"/>
              <a:ea typeface="Canva Sans Bold"/>
              <a:cs typeface="Canva Sans Bold"/>
              <a:sym typeface="Canva Sans Bold"/>
            </a:endParaRPr>
          </a:p>
          <a:p>
            <a:pPr algn="ctr">
              <a:lnSpc>
                <a:spcPts val="7564"/>
              </a:lnSpc>
            </a:pPr>
            <a:endParaRPr lang="en-US" sz="5403" b="1" dirty="0">
              <a:solidFill>
                <a:srgbClr val="000000"/>
              </a:solidFill>
              <a:latin typeface="Canva Sans Bold"/>
              <a:ea typeface="Canva Sans Bold"/>
              <a:cs typeface="Canva Sans Bold"/>
              <a:sym typeface="Canva Sans Bold"/>
            </a:endParaRPr>
          </a:p>
        </p:txBody>
      </p:sp>
      <p:sp>
        <p:nvSpPr>
          <p:cNvPr id="5" name="TextBox 5"/>
          <p:cNvSpPr txBox="1"/>
          <p:nvPr/>
        </p:nvSpPr>
        <p:spPr>
          <a:xfrm>
            <a:off x="990600" y="8420100"/>
            <a:ext cx="15849600" cy="1447661"/>
          </a:xfrm>
          <a:prstGeom prst="rect">
            <a:avLst/>
          </a:prstGeom>
        </p:spPr>
        <p:txBody>
          <a:bodyPr wrap="square" lIns="0" tIns="0" rIns="0" bIns="0" rtlCol="0" anchor="t">
            <a:spAutoFit/>
          </a:bodyPr>
          <a:lstStyle/>
          <a:p>
            <a:pPr>
              <a:lnSpc>
                <a:spcPts val="5861"/>
              </a:lnSpc>
              <a:spcBef>
                <a:spcPct val="0"/>
              </a:spcBef>
            </a:pPr>
            <a:r>
              <a:rPr lang="en-US" sz="2800" dirty="0">
                <a:solidFill>
                  <a:srgbClr val="000000"/>
                </a:solidFill>
                <a:latin typeface="Montserrat"/>
                <a:ea typeface="Montserrat"/>
                <a:cs typeface="Montserrat"/>
                <a:sym typeface="Montserrat"/>
              </a:rPr>
              <a:t>Appointment proposed by; David Mitchell</a:t>
            </a:r>
          </a:p>
          <a:p>
            <a:pPr>
              <a:lnSpc>
                <a:spcPts val="5861"/>
              </a:lnSpc>
              <a:spcBef>
                <a:spcPct val="0"/>
              </a:spcBef>
            </a:pPr>
            <a:r>
              <a:rPr lang="en-US" sz="2800" dirty="0">
                <a:solidFill>
                  <a:srgbClr val="000000"/>
                </a:solidFill>
                <a:latin typeface="Montserrat"/>
                <a:ea typeface="Montserrat"/>
                <a:cs typeface="Montserrat"/>
                <a:sym typeface="Montserrat"/>
              </a:rPr>
              <a:t>Appointment seconded by; Janette Block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364665" y="1886358"/>
            <a:ext cx="17923335" cy="570550"/>
          </a:xfrm>
          <a:prstGeom prst="rect">
            <a:avLst/>
          </a:prstGeom>
        </p:spPr>
        <p:txBody>
          <a:bodyPr lIns="0" tIns="0" rIns="0" bIns="0" rtlCol="0" anchor="t">
            <a:spAutoFit/>
          </a:bodyPr>
          <a:lstStyle/>
          <a:p>
            <a:pPr algn="l">
              <a:lnSpc>
                <a:spcPts val="4777"/>
              </a:lnSpc>
            </a:pPr>
            <a:r>
              <a:rPr lang="en-US" sz="3412" b="1">
                <a:solidFill>
                  <a:srgbClr val="000000"/>
                </a:solidFill>
                <a:latin typeface="Montserrat Bold"/>
                <a:ea typeface="Montserrat Bold"/>
                <a:cs typeface="Montserrat Bold"/>
                <a:sym typeface="Montserrat Bold"/>
              </a:rPr>
              <a:t>Sincere thanks to Martyn who is taking a step back from the H&amp;BA Board!</a:t>
            </a:r>
          </a:p>
        </p:txBody>
      </p:sp>
      <p:grpSp>
        <p:nvGrpSpPr>
          <p:cNvPr id="3" name="Group 3"/>
          <p:cNvGrpSpPr/>
          <p:nvPr/>
        </p:nvGrpSpPr>
        <p:grpSpPr>
          <a:xfrm>
            <a:off x="11145037" y="-4901783"/>
            <a:ext cx="11534965" cy="11534919"/>
            <a:chOff x="0" y="0"/>
            <a:chExt cx="6350000" cy="6349975"/>
          </a:xfrm>
        </p:grpSpPr>
        <p:sp>
          <p:nvSpPr>
            <p:cNvPr id="4" name="Freeform 4"/>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2">
                <a:alphaModFix amt="31000"/>
              </a:blip>
              <a:stretch>
                <a:fillRect l="-117697" t="-11506" r="-266" b="-33985"/>
              </a:stretch>
            </a:blipFill>
          </p:spPr>
          <p:txBody>
            <a:bodyPr/>
            <a:lstStyle/>
            <a:p>
              <a:endParaRPr lang="en-US"/>
            </a:p>
          </p:txBody>
        </p:sp>
      </p:grpSp>
      <p:sp>
        <p:nvSpPr>
          <p:cNvPr id="5" name="Freeform 5"/>
          <p:cNvSpPr/>
          <p:nvPr/>
        </p:nvSpPr>
        <p:spPr>
          <a:xfrm>
            <a:off x="5799250" y="2703931"/>
            <a:ext cx="5750608" cy="5750608"/>
          </a:xfrm>
          <a:custGeom>
            <a:avLst/>
            <a:gdLst/>
            <a:ahLst/>
            <a:cxnLst/>
            <a:rect l="l" t="t" r="r" b="b"/>
            <a:pathLst>
              <a:path w="5750608" h="5750608">
                <a:moveTo>
                  <a:pt x="0" y="0"/>
                </a:moveTo>
                <a:lnTo>
                  <a:pt x="5750607" y="0"/>
                </a:lnTo>
                <a:lnTo>
                  <a:pt x="5750607" y="5750608"/>
                </a:lnTo>
                <a:lnTo>
                  <a:pt x="0" y="5750608"/>
                </a:lnTo>
                <a:lnTo>
                  <a:pt x="0" y="0"/>
                </a:lnTo>
                <a:close/>
              </a:path>
            </a:pathLst>
          </a:custGeom>
          <a:blipFill>
            <a:blip r:embed="rId3"/>
            <a:stretch>
              <a:fillRect/>
            </a:stretch>
          </a:blipFill>
        </p:spPr>
        <p:txBody>
          <a:bodyPr/>
          <a:lstStyle/>
          <a:p>
            <a:endParaRPr lang="en-US"/>
          </a:p>
        </p:txBody>
      </p:sp>
      <p:sp>
        <p:nvSpPr>
          <p:cNvPr id="6" name="Freeform 6"/>
          <p:cNvSpPr/>
          <p:nvPr/>
        </p:nvSpPr>
        <p:spPr>
          <a:xfrm>
            <a:off x="1457325" y="4191405"/>
            <a:ext cx="2335271" cy="2271582"/>
          </a:xfrm>
          <a:custGeom>
            <a:avLst/>
            <a:gdLst/>
            <a:ahLst/>
            <a:cxnLst/>
            <a:rect l="l" t="t" r="r" b="b"/>
            <a:pathLst>
              <a:path w="2335271" h="2271582">
                <a:moveTo>
                  <a:pt x="0" y="0"/>
                </a:moveTo>
                <a:lnTo>
                  <a:pt x="2335271" y="0"/>
                </a:lnTo>
                <a:lnTo>
                  <a:pt x="2335271" y="2271583"/>
                </a:lnTo>
                <a:lnTo>
                  <a:pt x="0" y="227158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7" name="Freeform 7"/>
          <p:cNvSpPr/>
          <p:nvPr/>
        </p:nvSpPr>
        <p:spPr>
          <a:xfrm>
            <a:off x="13736612" y="4007709"/>
            <a:ext cx="2271582" cy="2271582"/>
          </a:xfrm>
          <a:custGeom>
            <a:avLst/>
            <a:gdLst/>
            <a:ahLst/>
            <a:cxnLst/>
            <a:rect l="l" t="t" r="r" b="b"/>
            <a:pathLst>
              <a:path w="2271582" h="2271582">
                <a:moveTo>
                  <a:pt x="0" y="0"/>
                </a:moveTo>
                <a:lnTo>
                  <a:pt x="2271582" y="0"/>
                </a:lnTo>
                <a:lnTo>
                  <a:pt x="2271582" y="2271582"/>
                </a:lnTo>
                <a:lnTo>
                  <a:pt x="0" y="227158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8" name="TextBox 8"/>
          <p:cNvSpPr txBox="1"/>
          <p:nvPr/>
        </p:nvSpPr>
        <p:spPr>
          <a:xfrm>
            <a:off x="3286959" y="309097"/>
            <a:ext cx="9243492" cy="695645"/>
          </a:xfrm>
          <a:prstGeom prst="rect">
            <a:avLst/>
          </a:prstGeom>
        </p:spPr>
        <p:txBody>
          <a:bodyPr lIns="0" tIns="0" rIns="0" bIns="0" rtlCol="0" anchor="t">
            <a:spAutoFit/>
          </a:bodyPr>
          <a:lstStyle/>
          <a:p>
            <a:pPr algn="ctr">
              <a:lnSpc>
                <a:spcPts val="5757"/>
              </a:lnSpc>
              <a:spcBef>
                <a:spcPct val="0"/>
              </a:spcBef>
            </a:pPr>
            <a:r>
              <a:rPr lang="en-US" sz="4112" b="1">
                <a:solidFill>
                  <a:srgbClr val="000000"/>
                </a:solidFill>
                <a:latin typeface="Montserrat Bold"/>
                <a:ea typeface="Montserrat Bold"/>
                <a:cs typeface="Montserrat Bold"/>
                <a:sym typeface="Montserrat Bold"/>
              </a:rPr>
              <a:t>Board of Directors Appointments </a:t>
            </a:r>
          </a:p>
        </p:txBody>
      </p:sp>
      <p:sp>
        <p:nvSpPr>
          <p:cNvPr id="9" name="TextBox 9"/>
          <p:cNvSpPr txBox="1"/>
          <p:nvPr/>
        </p:nvSpPr>
        <p:spPr>
          <a:xfrm>
            <a:off x="364665" y="8644413"/>
            <a:ext cx="17923335" cy="1170625"/>
          </a:xfrm>
          <a:prstGeom prst="rect">
            <a:avLst/>
          </a:prstGeom>
        </p:spPr>
        <p:txBody>
          <a:bodyPr lIns="0" tIns="0" rIns="0" bIns="0" rtlCol="0" anchor="t">
            <a:spAutoFit/>
          </a:bodyPr>
          <a:lstStyle/>
          <a:p>
            <a:pPr algn="l">
              <a:lnSpc>
                <a:spcPts val="4777"/>
              </a:lnSpc>
            </a:pPr>
            <a:r>
              <a:rPr lang="en-US" sz="3412" b="1">
                <a:solidFill>
                  <a:srgbClr val="000000"/>
                </a:solidFill>
                <a:latin typeface="Montserrat Bold"/>
                <a:ea typeface="Montserrat Bold"/>
                <a:cs typeface="Montserrat Bold"/>
                <a:sym typeface="Montserrat Bold"/>
              </a:rPr>
              <a:t>Remaining at Infirst, Martyn will continue to be a passionate ambassador for the H&amp;BA and has proposed a replacement from Infirst Ltd to join the Board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5548987" y="1450190"/>
            <a:ext cx="12575728" cy="6087116"/>
          </a:xfrm>
          <a:prstGeom prst="rect">
            <a:avLst/>
          </a:prstGeom>
        </p:spPr>
        <p:txBody>
          <a:bodyPr lIns="0" tIns="0" rIns="0" bIns="0" rtlCol="0" anchor="t">
            <a:spAutoFit/>
          </a:bodyPr>
          <a:lstStyle/>
          <a:p>
            <a:pPr algn="l">
              <a:lnSpc>
                <a:spcPts val="4777"/>
              </a:lnSpc>
            </a:pPr>
            <a:r>
              <a:rPr lang="en-US" sz="3412" b="1" dirty="0">
                <a:solidFill>
                  <a:srgbClr val="000000"/>
                </a:solidFill>
                <a:latin typeface="Montserrat Bold"/>
                <a:ea typeface="Montserrat Bold"/>
                <a:cs typeface="Montserrat Bold"/>
                <a:sym typeface="Montserrat Bold"/>
              </a:rPr>
              <a:t>Berin Kan Kamer of </a:t>
            </a:r>
            <a:r>
              <a:rPr lang="en-US" sz="3412" b="1" dirty="0" err="1">
                <a:solidFill>
                  <a:srgbClr val="000000"/>
                </a:solidFill>
                <a:latin typeface="Montserrat Bold"/>
                <a:ea typeface="Montserrat Bold"/>
                <a:cs typeface="Montserrat Bold"/>
                <a:sym typeface="Montserrat Bold"/>
              </a:rPr>
              <a:t>Infirst</a:t>
            </a:r>
            <a:r>
              <a:rPr lang="en-US" sz="3412" b="1" dirty="0">
                <a:solidFill>
                  <a:srgbClr val="000000"/>
                </a:solidFill>
                <a:latin typeface="Montserrat Bold"/>
                <a:ea typeface="Montserrat Bold"/>
                <a:cs typeface="Montserrat Bold"/>
                <a:sym typeface="Montserrat Bold"/>
              </a:rPr>
              <a:t> Ltd has been nominated to join the H&amp;BA Board, as a representative of a manufacturing member company, as of 16.07.26.</a:t>
            </a:r>
          </a:p>
          <a:p>
            <a:pPr algn="l">
              <a:lnSpc>
                <a:spcPts val="5617"/>
              </a:lnSpc>
            </a:pPr>
            <a:endParaRPr lang="en-US" sz="3412" b="1" dirty="0">
              <a:solidFill>
                <a:srgbClr val="000000"/>
              </a:solidFill>
              <a:latin typeface="Montserrat Bold"/>
              <a:ea typeface="Montserrat Bold"/>
              <a:cs typeface="Montserrat Bold"/>
              <a:sym typeface="Montserrat Bold"/>
            </a:endParaRPr>
          </a:p>
          <a:p>
            <a:pPr algn="l">
              <a:lnSpc>
                <a:spcPts val="3919"/>
              </a:lnSpc>
            </a:pPr>
            <a:r>
              <a:rPr lang="en-US" sz="2799" b="1" dirty="0">
                <a:solidFill>
                  <a:srgbClr val="35739D"/>
                </a:solidFill>
                <a:latin typeface="Montserrat Bold"/>
                <a:ea typeface="Montserrat Bold"/>
                <a:cs typeface="Montserrat Bold"/>
                <a:sym typeface="Montserrat Bold"/>
              </a:rPr>
              <a:t>Status</a:t>
            </a:r>
          </a:p>
          <a:p>
            <a:pPr algn="l">
              <a:lnSpc>
                <a:spcPts val="3919"/>
              </a:lnSpc>
            </a:pPr>
            <a:r>
              <a:rPr lang="en-US" sz="2799" b="1" dirty="0">
                <a:solidFill>
                  <a:srgbClr val="35739D"/>
                </a:solidFill>
                <a:latin typeface="Montserrat Bold"/>
                <a:ea typeface="Montserrat Bold"/>
                <a:cs typeface="Montserrat Bold"/>
                <a:sym typeface="Montserrat Bold"/>
              </a:rPr>
              <a:t>The current Board Members have approved this change and this requires ratifying at the AGM today</a:t>
            </a:r>
          </a:p>
          <a:p>
            <a:pPr algn="l">
              <a:lnSpc>
                <a:spcPts val="3919"/>
              </a:lnSpc>
            </a:pPr>
            <a:r>
              <a:rPr lang="en-US" sz="2799" b="1" dirty="0">
                <a:solidFill>
                  <a:srgbClr val="35739D"/>
                </a:solidFill>
                <a:latin typeface="Montserrat Bold"/>
                <a:ea typeface="Montserrat Bold"/>
                <a:cs typeface="Montserrat Bold"/>
                <a:sym typeface="Montserrat Bold"/>
              </a:rPr>
              <a:t>Board appointment of Berin Kan Kamer </a:t>
            </a:r>
          </a:p>
          <a:p>
            <a:pPr marL="1209039" lvl="2" indent="-403013" algn="l">
              <a:lnSpc>
                <a:spcPts val="3919"/>
              </a:lnSpc>
              <a:buFont typeface="Arial"/>
              <a:buChar char="⚬"/>
            </a:pPr>
            <a:r>
              <a:rPr lang="en-US" sz="2799" b="1" dirty="0">
                <a:solidFill>
                  <a:srgbClr val="35739D"/>
                </a:solidFill>
                <a:latin typeface="Montserrat Bold"/>
                <a:ea typeface="Montserrat Bold"/>
                <a:cs typeface="Montserrat Bold"/>
                <a:sym typeface="Montserrat Bold"/>
              </a:rPr>
              <a:t>Appointment proposed by; Janette Block</a:t>
            </a:r>
          </a:p>
          <a:p>
            <a:pPr marL="1209039" lvl="2" indent="-403013" algn="l">
              <a:lnSpc>
                <a:spcPts val="3919"/>
              </a:lnSpc>
              <a:buFont typeface="Arial"/>
              <a:buChar char="⚬"/>
            </a:pPr>
            <a:r>
              <a:rPr lang="en-US" sz="2799" b="1" dirty="0">
                <a:solidFill>
                  <a:srgbClr val="35739D"/>
                </a:solidFill>
                <a:latin typeface="Montserrat Bold"/>
                <a:ea typeface="Montserrat Bold"/>
                <a:cs typeface="Montserrat Bold"/>
                <a:sym typeface="Montserrat Bold"/>
              </a:rPr>
              <a:t>Appointment seconded by; Trevor Gore</a:t>
            </a:r>
          </a:p>
          <a:p>
            <a:pPr algn="l">
              <a:lnSpc>
                <a:spcPts val="4497"/>
              </a:lnSpc>
            </a:pPr>
            <a:endParaRPr lang="en-US" sz="2799" b="1" dirty="0">
              <a:solidFill>
                <a:srgbClr val="35739D"/>
              </a:solidFill>
              <a:latin typeface="Montserrat Bold"/>
              <a:ea typeface="Montserrat Bold"/>
              <a:cs typeface="Montserrat Bold"/>
              <a:sym typeface="Montserrat Bold"/>
            </a:endParaRPr>
          </a:p>
        </p:txBody>
      </p:sp>
      <p:grpSp>
        <p:nvGrpSpPr>
          <p:cNvPr id="3" name="Group 3"/>
          <p:cNvGrpSpPr/>
          <p:nvPr/>
        </p:nvGrpSpPr>
        <p:grpSpPr>
          <a:xfrm>
            <a:off x="11145037" y="-4901783"/>
            <a:ext cx="11534965" cy="11534919"/>
            <a:chOff x="0" y="0"/>
            <a:chExt cx="6350000" cy="6349975"/>
          </a:xfrm>
        </p:grpSpPr>
        <p:sp>
          <p:nvSpPr>
            <p:cNvPr id="4" name="Freeform 4"/>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2">
                <a:alphaModFix amt="31000"/>
              </a:blip>
              <a:stretch>
                <a:fillRect l="-117697" t="-11506" r="-266" b="-33985"/>
              </a:stretch>
            </a:blipFill>
          </p:spPr>
          <p:txBody>
            <a:bodyPr/>
            <a:lstStyle/>
            <a:p>
              <a:endParaRPr lang="en-US"/>
            </a:p>
          </p:txBody>
        </p:sp>
      </p:grpSp>
      <p:sp>
        <p:nvSpPr>
          <p:cNvPr id="5" name="Freeform 5"/>
          <p:cNvSpPr/>
          <p:nvPr/>
        </p:nvSpPr>
        <p:spPr>
          <a:xfrm>
            <a:off x="314124" y="385297"/>
            <a:ext cx="4890114" cy="6247839"/>
          </a:xfrm>
          <a:custGeom>
            <a:avLst/>
            <a:gdLst/>
            <a:ahLst/>
            <a:cxnLst/>
            <a:rect l="l" t="t" r="r" b="b"/>
            <a:pathLst>
              <a:path w="4890114" h="6247839">
                <a:moveTo>
                  <a:pt x="0" y="0"/>
                </a:moveTo>
                <a:lnTo>
                  <a:pt x="4890113" y="0"/>
                </a:lnTo>
                <a:lnTo>
                  <a:pt x="4890113" y="6247839"/>
                </a:lnTo>
                <a:lnTo>
                  <a:pt x="0" y="6247839"/>
                </a:lnTo>
                <a:lnTo>
                  <a:pt x="0" y="0"/>
                </a:lnTo>
                <a:close/>
              </a:path>
            </a:pathLst>
          </a:custGeom>
          <a:blipFill>
            <a:blip r:embed="rId3"/>
            <a:stretch>
              <a:fillRect/>
            </a:stretch>
          </a:blipFill>
        </p:spPr>
        <p:txBody>
          <a:bodyPr/>
          <a:lstStyle/>
          <a:p>
            <a:endParaRPr lang="en-US"/>
          </a:p>
        </p:txBody>
      </p:sp>
      <p:sp>
        <p:nvSpPr>
          <p:cNvPr id="6" name="TextBox 6"/>
          <p:cNvSpPr txBox="1"/>
          <p:nvPr/>
        </p:nvSpPr>
        <p:spPr>
          <a:xfrm>
            <a:off x="6523099" y="458150"/>
            <a:ext cx="7669783" cy="570550"/>
          </a:xfrm>
          <a:prstGeom prst="rect">
            <a:avLst/>
          </a:prstGeom>
        </p:spPr>
        <p:txBody>
          <a:bodyPr lIns="0" tIns="0" rIns="0" bIns="0" rtlCol="0" anchor="t">
            <a:spAutoFit/>
          </a:bodyPr>
          <a:lstStyle/>
          <a:p>
            <a:pPr algn="ctr">
              <a:lnSpc>
                <a:spcPts val="4777"/>
              </a:lnSpc>
              <a:spcBef>
                <a:spcPct val="0"/>
              </a:spcBef>
            </a:pPr>
            <a:r>
              <a:rPr lang="en-US" sz="3412" b="1">
                <a:solidFill>
                  <a:srgbClr val="000000"/>
                </a:solidFill>
                <a:latin typeface="Montserrat Bold"/>
                <a:ea typeface="Montserrat Bold"/>
                <a:cs typeface="Montserrat Bold"/>
                <a:sym typeface="Montserrat Bold"/>
              </a:rPr>
              <a:t>Board of Directors Appointments </a:t>
            </a:r>
          </a:p>
        </p:txBody>
      </p:sp>
      <p:sp>
        <p:nvSpPr>
          <p:cNvPr id="7" name="TextBox 7"/>
          <p:cNvSpPr txBox="1"/>
          <p:nvPr/>
        </p:nvSpPr>
        <p:spPr>
          <a:xfrm>
            <a:off x="936751" y="7292995"/>
            <a:ext cx="16414498" cy="2724933"/>
          </a:xfrm>
          <a:prstGeom prst="rect">
            <a:avLst/>
          </a:prstGeom>
        </p:spPr>
        <p:txBody>
          <a:bodyPr lIns="0" tIns="0" rIns="0" bIns="0" rtlCol="0" anchor="t">
            <a:spAutoFit/>
          </a:bodyPr>
          <a:lstStyle/>
          <a:p>
            <a:pPr algn="l">
              <a:lnSpc>
                <a:spcPts val="3106"/>
              </a:lnSpc>
              <a:spcBef>
                <a:spcPct val="0"/>
              </a:spcBef>
            </a:pPr>
            <a:r>
              <a:rPr lang="en-US" sz="2219" b="1">
                <a:solidFill>
                  <a:srgbClr val="000000"/>
                </a:solidFill>
                <a:latin typeface="Montserrat Bold"/>
                <a:ea typeface="Montserrat Bold"/>
                <a:cs typeface="Montserrat Bold"/>
                <a:sym typeface="Montserrat Bold"/>
              </a:rPr>
              <a:t>Head of Consumer &amp; Healthcare Marketing – Berin Kan Kemer</a:t>
            </a:r>
          </a:p>
          <a:p>
            <a:pPr algn="l">
              <a:lnSpc>
                <a:spcPts val="3106"/>
              </a:lnSpc>
              <a:spcBef>
                <a:spcPct val="0"/>
              </a:spcBef>
            </a:pPr>
            <a:r>
              <a:rPr lang="en-US" sz="2219" b="1">
                <a:solidFill>
                  <a:srgbClr val="000000"/>
                </a:solidFill>
                <a:latin typeface="Montserrat Bold"/>
                <a:ea typeface="Montserrat Bold"/>
                <a:cs typeface="Montserrat Bold"/>
                <a:sym typeface="Montserrat Bold"/>
              </a:rPr>
              <a:t>Berin is responsible for the consumer and healthcare professional marketing of Flarin. Bringing over 10 years of experience in FMCG and pharmaceutical marketing she joined Infirst in April 2024. She started her career in Turkey in regulatory affairs and transitioned into Marketing. She worked for Eczacıbaşı for several years and later continued her career in the UK with Reckitt. Berin has expertise in developing marketing strategies, managing diverse product portfolios. Berin holds a Bachelor of Science degree from the Faculty of Pharmacy at Ankara University, earned in 2010, and is a member of the Turkish Professional Chamber of Pharmacy.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7F7F7"/>
        </a:solidFill>
        <a:effectLst/>
      </p:bgPr>
    </p:bg>
    <p:spTree>
      <p:nvGrpSpPr>
        <p:cNvPr id="1" name=""/>
        <p:cNvGrpSpPr/>
        <p:nvPr/>
      </p:nvGrpSpPr>
      <p:grpSpPr>
        <a:xfrm>
          <a:off x="0" y="0"/>
          <a:ext cx="0" cy="0"/>
          <a:chOff x="0" y="0"/>
          <a:chExt cx="0" cy="0"/>
        </a:xfrm>
      </p:grpSpPr>
      <p:sp>
        <p:nvSpPr>
          <p:cNvPr id="2" name="TextBox 2"/>
          <p:cNvSpPr txBox="1"/>
          <p:nvPr/>
        </p:nvSpPr>
        <p:spPr>
          <a:xfrm>
            <a:off x="734786" y="601331"/>
            <a:ext cx="15899085" cy="2228215"/>
          </a:xfrm>
          <a:prstGeom prst="rect">
            <a:avLst/>
          </a:prstGeom>
        </p:spPr>
        <p:txBody>
          <a:bodyPr lIns="0" tIns="0" rIns="0" bIns="0" rtlCol="0" anchor="t">
            <a:spAutoFit/>
          </a:bodyPr>
          <a:lstStyle/>
          <a:p>
            <a:pPr algn="ctr">
              <a:lnSpc>
                <a:spcPts val="8959"/>
              </a:lnSpc>
            </a:pPr>
            <a:r>
              <a:rPr lang="en-US" sz="6399" b="1">
                <a:solidFill>
                  <a:srgbClr val="000000"/>
                </a:solidFill>
                <a:latin typeface="Montserrat Ultra-Bold"/>
                <a:ea typeface="Montserrat Ultra-Bold"/>
                <a:cs typeface="Montserrat Ultra-Bold"/>
                <a:sym typeface="Montserrat Ultra-Bold"/>
              </a:rPr>
              <a:t>Overview of activities and priorities for 2026</a:t>
            </a:r>
          </a:p>
        </p:txBody>
      </p:sp>
      <p:sp>
        <p:nvSpPr>
          <p:cNvPr id="3" name="TextBox 3"/>
          <p:cNvSpPr txBox="1"/>
          <p:nvPr/>
        </p:nvSpPr>
        <p:spPr>
          <a:xfrm>
            <a:off x="5651493" y="3283777"/>
            <a:ext cx="6350794" cy="4909439"/>
          </a:xfrm>
          <a:prstGeom prst="rect">
            <a:avLst/>
          </a:prstGeom>
        </p:spPr>
        <p:txBody>
          <a:bodyPr lIns="0" tIns="0" rIns="0" bIns="0" rtlCol="0" anchor="t">
            <a:spAutoFit/>
          </a:bodyPr>
          <a:lstStyle/>
          <a:p>
            <a:pPr algn="ctr">
              <a:lnSpc>
                <a:spcPts val="5551"/>
              </a:lnSpc>
            </a:pPr>
            <a:r>
              <a:rPr lang="en-US" sz="3965" b="1">
                <a:solidFill>
                  <a:srgbClr val="000000"/>
                </a:solidFill>
                <a:latin typeface="Canva Sans Bold"/>
                <a:ea typeface="Canva Sans Bold"/>
                <a:cs typeface="Canva Sans Bold"/>
                <a:sym typeface="Canva Sans Bold"/>
              </a:rPr>
              <a:t>  </a:t>
            </a:r>
          </a:p>
          <a:p>
            <a:pPr algn="ctr">
              <a:lnSpc>
                <a:spcPts val="5551"/>
              </a:lnSpc>
            </a:pPr>
            <a:r>
              <a:rPr lang="en-US" sz="3965" b="1">
                <a:solidFill>
                  <a:srgbClr val="000000"/>
                </a:solidFill>
                <a:latin typeface="Canva Sans Bold"/>
                <a:ea typeface="Canva Sans Bold"/>
                <a:cs typeface="Canva Sans Bold"/>
                <a:sym typeface="Canva Sans Bold"/>
              </a:rPr>
              <a:t>Financials YTD</a:t>
            </a:r>
          </a:p>
          <a:p>
            <a:pPr algn="ctr">
              <a:lnSpc>
                <a:spcPts val="5551"/>
              </a:lnSpc>
            </a:pPr>
            <a:r>
              <a:rPr lang="en-US" sz="3965" b="1">
                <a:solidFill>
                  <a:srgbClr val="000000"/>
                </a:solidFill>
                <a:latin typeface="Canva Sans Bold"/>
                <a:ea typeface="Canva Sans Bold"/>
                <a:cs typeface="Canva Sans Bold"/>
                <a:sym typeface="Canva Sans Bold"/>
              </a:rPr>
              <a:t>Membership overview</a:t>
            </a:r>
          </a:p>
          <a:p>
            <a:pPr algn="ctr">
              <a:lnSpc>
                <a:spcPts val="5551"/>
              </a:lnSpc>
            </a:pPr>
            <a:r>
              <a:rPr lang="en-US" sz="3965" b="1">
                <a:solidFill>
                  <a:srgbClr val="000000"/>
                </a:solidFill>
                <a:latin typeface="Canva Sans Bold"/>
                <a:ea typeface="Canva Sans Bold"/>
                <a:cs typeface="Canva Sans Bold"/>
                <a:sym typeface="Canva Sans Bold"/>
              </a:rPr>
              <a:t>Spring digital event series</a:t>
            </a:r>
          </a:p>
          <a:p>
            <a:pPr algn="ctr">
              <a:lnSpc>
                <a:spcPts val="5551"/>
              </a:lnSpc>
            </a:pPr>
            <a:r>
              <a:rPr lang="en-US" sz="3965" b="1">
                <a:solidFill>
                  <a:srgbClr val="000000"/>
                </a:solidFill>
                <a:latin typeface="Canva Sans Bold"/>
                <a:ea typeface="Canva Sans Bold"/>
                <a:cs typeface="Canva Sans Bold"/>
                <a:sym typeface="Canva Sans Bold"/>
              </a:rPr>
              <a:t>Conference overview</a:t>
            </a:r>
          </a:p>
          <a:p>
            <a:pPr algn="ctr">
              <a:lnSpc>
                <a:spcPts val="5551"/>
              </a:lnSpc>
            </a:pPr>
            <a:r>
              <a:rPr lang="en-US" sz="3965" b="1">
                <a:solidFill>
                  <a:srgbClr val="000000"/>
                </a:solidFill>
                <a:latin typeface="Canva Sans Bold"/>
                <a:ea typeface="Canva Sans Bold"/>
                <a:cs typeface="Canva Sans Bold"/>
                <a:sym typeface="Canva Sans Bold"/>
              </a:rPr>
              <a:t>YTG Priorities</a:t>
            </a:r>
          </a:p>
          <a:p>
            <a:pPr algn="ctr">
              <a:lnSpc>
                <a:spcPts val="5551"/>
              </a:lnSpc>
            </a:pPr>
            <a:endParaRPr lang="en-US" sz="3965" b="1">
              <a:solidFill>
                <a:srgbClr val="000000"/>
              </a:solidFill>
              <a:latin typeface="Canva Sans Bold"/>
              <a:ea typeface="Canva Sans Bold"/>
              <a:cs typeface="Canva Sans Bold"/>
              <a:sym typeface="Canva Sans Bold"/>
            </a:endParaRPr>
          </a:p>
        </p:txBody>
      </p:sp>
      <p:grpSp>
        <p:nvGrpSpPr>
          <p:cNvPr id="4" name="Group 4"/>
          <p:cNvGrpSpPr/>
          <p:nvPr/>
        </p:nvGrpSpPr>
        <p:grpSpPr>
          <a:xfrm>
            <a:off x="11145037" y="-4901783"/>
            <a:ext cx="11534965" cy="11534919"/>
            <a:chOff x="0" y="0"/>
            <a:chExt cx="6350000" cy="6349975"/>
          </a:xfrm>
        </p:grpSpPr>
        <p:sp>
          <p:nvSpPr>
            <p:cNvPr id="5" name="Freeform 5"/>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2">
                <a:alphaModFix amt="31000"/>
              </a:blip>
              <a:stretch>
                <a:fillRect l="-117697" t="-11506" r="-266" b="-33985"/>
              </a:stretch>
            </a:blipFill>
          </p:spPr>
          <p:txBody>
            <a:bodyPr/>
            <a:lstStyle/>
            <a:p>
              <a:endParaRPr lang="en-US"/>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020889" y="191854"/>
            <a:ext cx="13641045" cy="2228215"/>
          </a:xfrm>
          <a:prstGeom prst="rect">
            <a:avLst/>
          </a:prstGeom>
        </p:spPr>
        <p:txBody>
          <a:bodyPr lIns="0" tIns="0" rIns="0" bIns="0" rtlCol="0" anchor="t">
            <a:spAutoFit/>
          </a:bodyPr>
          <a:lstStyle/>
          <a:p>
            <a:pPr algn="ctr">
              <a:lnSpc>
                <a:spcPts val="8959"/>
              </a:lnSpc>
            </a:pPr>
            <a:r>
              <a:rPr lang="en-US" sz="6399" b="1">
                <a:solidFill>
                  <a:srgbClr val="000000"/>
                </a:solidFill>
                <a:latin typeface="Montserrat Ultra-Bold"/>
                <a:ea typeface="Montserrat Ultra-Bold"/>
                <a:cs typeface="Montserrat Ultra-Bold"/>
                <a:sym typeface="Montserrat Ultra-Bold"/>
              </a:rPr>
              <a:t>Finance &amp; Ops </a:t>
            </a:r>
          </a:p>
          <a:p>
            <a:pPr algn="ctr">
              <a:lnSpc>
                <a:spcPts val="8959"/>
              </a:lnSpc>
            </a:pPr>
            <a:r>
              <a:rPr lang="en-US" sz="6399" b="1">
                <a:solidFill>
                  <a:srgbClr val="000000"/>
                </a:solidFill>
                <a:latin typeface="Montserrat Ultra-Bold"/>
                <a:ea typeface="Montserrat Ultra-Bold"/>
                <a:cs typeface="Montserrat Ultra-Bold"/>
                <a:sym typeface="Montserrat Ultra-Bold"/>
              </a:rPr>
              <a:t>2026 YTD Nov 25 - June 26</a:t>
            </a:r>
          </a:p>
        </p:txBody>
      </p:sp>
      <p:sp>
        <p:nvSpPr>
          <p:cNvPr id="3" name="TextBox 3"/>
          <p:cNvSpPr txBox="1"/>
          <p:nvPr/>
        </p:nvSpPr>
        <p:spPr>
          <a:xfrm>
            <a:off x="364665" y="1895883"/>
            <a:ext cx="17923335" cy="11900220"/>
          </a:xfrm>
          <a:prstGeom prst="rect">
            <a:avLst/>
          </a:prstGeom>
        </p:spPr>
        <p:txBody>
          <a:bodyPr lIns="0" tIns="0" rIns="0" bIns="0" rtlCol="0" anchor="t">
            <a:spAutoFit/>
          </a:bodyPr>
          <a:lstStyle/>
          <a:p>
            <a:pPr algn="l">
              <a:lnSpc>
                <a:spcPts val="4497"/>
              </a:lnSpc>
            </a:pPr>
            <a:endParaRPr/>
          </a:p>
          <a:p>
            <a:pPr algn="l">
              <a:lnSpc>
                <a:spcPts val="4497"/>
              </a:lnSpc>
            </a:pPr>
            <a:endParaRPr/>
          </a:p>
          <a:p>
            <a:pPr marL="1387118" lvl="2" indent="-462373" algn="l">
              <a:lnSpc>
                <a:spcPts val="4497"/>
              </a:lnSpc>
              <a:buFont typeface="Arial"/>
              <a:buChar char="⚬"/>
            </a:pPr>
            <a:r>
              <a:rPr lang="en-US" sz="3212" b="1">
                <a:solidFill>
                  <a:srgbClr val="000000"/>
                </a:solidFill>
                <a:latin typeface="Montserrat Bold"/>
                <a:ea typeface="Montserrat Bold"/>
                <a:cs typeface="Montserrat Bold"/>
                <a:sym typeface="Montserrat Bold"/>
              </a:rPr>
              <a:t>Sales YTD</a:t>
            </a:r>
          </a:p>
          <a:p>
            <a:pPr marL="2080676" lvl="3" indent="-520169" algn="l">
              <a:lnSpc>
                <a:spcPts val="4497"/>
              </a:lnSpc>
              <a:buFont typeface="Arial"/>
              <a:buChar char="￭"/>
            </a:pPr>
            <a:r>
              <a:rPr lang="en-US" sz="3212" b="1">
                <a:solidFill>
                  <a:srgbClr val="000000"/>
                </a:solidFill>
                <a:latin typeface="Montserrat Bold"/>
                <a:ea typeface="Montserrat Bold"/>
                <a:cs typeface="Montserrat Bold"/>
                <a:sym typeface="Montserrat Bold"/>
              </a:rPr>
              <a:t>£72.4k</a:t>
            </a:r>
          </a:p>
          <a:p>
            <a:pPr marL="2080676" lvl="3" indent="-520169" algn="l">
              <a:lnSpc>
                <a:spcPts val="4497"/>
              </a:lnSpc>
              <a:buFont typeface="Arial"/>
              <a:buChar char="￭"/>
            </a:pPr>
            <a:r>
              <a:rPr lang="en-US" sz="3212" b="1">
                <a:solidFill>
                  <a:srgbClr val="000000"/>
                </a:solidFill>
                <a:latin typeface="Montserrat Bold"/>
                <a:ea typeface="Montserrat Bold"/>
                <a:cs typeface="Montserrat Bold"/>
                <a:sym typeface="Montserrat Bold"/>
              </a:rPr>
              <a:t>Membership fees 76%</a:t>
            </a:r>
          </a:p>
          <a:p>
            <a:pPr marL="2080676" lvl="3" indent="-520169" algn="l">
              <a:lnSpc>
                <a:spcPts val="4497"/>
              </a:lnSpc>
              <a:buFont typeface="Arial"/>
              <a:buChar char="￭"/>
            </a:pPr>
            <a:r>
              <a:rPr lang="en-US" sz="3212" b="1">
                <a:solidFill>
                  <a:srgbClr val="000000"/>
                </a:solidFill>
                <a:latin typeface="Montserrat Bold"/>
                <a:ea typeface="Montserrat Bold"/>
                <a:cs typeface="Montserrat Bold"/>
                <a:sym typeface="Montserrat Bold"/>
              </a:rPr>
              <a:t>Other sales (conference tickets, sponsorship) 24%</a:t>
            </a:r>
          </a:p>
          <a:p>
            <a:pPr algn="l">
              <a:lnSpc>
                <a:spcPts val="4497"/>
              </a:lnSpc>
            </a:pPr>
            <a:endParaRPr lang="en-US" sz="3212" b="1">
              <a:solidFill>
                <a:srgbClr val="000000"/>
              </a:solidFill>
              <a:latin typeface="Montserrat Bold"/>
              <a:ea typeface="Montserrat Bold"/>
              <a:cs typeface="Montserrat Bold"/>
              <a:sym typeface="Montserrat Bold"/>
            </a:endParaRPr>
          </a:p>
          <a:p>
            <a:pPr marL="1387118" lvl="2" indent="-462373" algn="l">
              <a:lnSpc>
                <a:spcPts val="4497"/>
              </a:lnSpc>
              <a:buFont typeface="Arial"/>
              <a:buChar char="⚬"/>
            </a:pPr>
            <a:r>
              <a:rPr lang="en-US" sz="3212" b="1">
                <a:solidFill>
                  <a:srgbClr val="000000"/>
                </a:solidFill>
                <a:latin typeface="Montserrat Bold"/>
                <a:ea typeface="Montserrat Bold"/>
                <a:cs typeface="Montserrat Bold"/>
                <a:sym typeface="Montserrat Bold"/>
              </a:rPr>
              <a:t>Key spending trends</a:t>
            </a:r>
          </a:p>
          <a:p>
            <a:pPr marL="2080676" lvl="3" indent="-520169" algn="l">
              <a:lnSpc>
                <a:spcPts val="4497"/>
              </a:lnSpc>
              <a:buFont typeface="Arial"/>
              <a:buChar char="￭"/>
            </a:pPr>
            <a:r>
              <a:rPr lang="en-US" sz="3212" b="1">
                <a:solidFill>
                  <a:srgbClr val="000000"/>
                </a:solidFill>
                <a:latin typeface="Montserrat Bold"/>
                <a:ea typeface="Montserrat Bold"/>
                <a:cs typeface="Montserrat Bold"/>
                <a:sym typeface="Montserrat Bold"/>
              </a:rPr>
              <a:t>Conference was slightly below break-even. Higher delegate ticket prices largely offset impact of higher Dinner costs.</a:t>
            </a:r>
          </a:p>
          <a:p>
            <a:pPr marL="2080676" lvl="3" indent="-520169" algn="l">
              <a:lnSpc>
                <a:spcPts val="4497"/>
              </a:lnSpc>
              <a:buFont typeface="Arial"/>
              <a:buChar char="￭"/>
            </a:pPr>
            <a:r>
              <a:rPr lang="en-US" sz="3212" b="1">
                <a:solidFill>
                  <a:srgbClr val="000000"/>
                </a:solidFill>
                <a:latin typeface="Montserrat Bold"/>
                <a:ea typeface="Montserrat Bold"/>
                <a:cs typeface="Montserrat Bold"/>
                <a:sym typeface="Montserrat Bold"/>
              </a:rPr>
              <a:t>All other overheads running at similar ratios to last year</a:t>
            </a:r>
          </a:p>
          <a:p>
            <a:pPr algn="l">
              <a:lnSpc>
                <a:spcPts val="4497"/>
              </a:lnSpc>
            </a:pPr>
            <a:endParaRPr lang="en-US" sz="3212" b="1">
              <a:solidFill>
                <a:srgbClr val="000000"/>
              </a:solidFill>
              <a:latin typeface="Montserrat Bold"/>
              <a:ea typeface="Montserrat Bold"/>
              <a:cs typeface="Montserrat Bold"/>
              <a:sym typeface="Montserrat Bold"/>
            </a:endParaRPr>
          </a:p>
          <a:p>
            <a:pPr marL="1387118" lvl="2" indent="-462373" algn="l">
              <a:lnSpc>
                <a:spcPts val="4497"/>
              </a:lnSpc>
              <a:buFont typeface="Arial"/>
              <a:buChar char="⚬"/>
            </a:pPr>
            <a:r>
              <a:rPr lang="en-US" sz="3212" b="1">
                <a:solidFill>
                  <a:srgbClr val="000000"/>
                </a:solidFill>
                <a:latin typeface="Montserrat Bold"/>
                <a:ea typeface="Montserrat Bold"/>
                <a:cs typeface="Montserrat Bold"/>
                <a:sym typeface="Montserrat Bold"/>
              </a:rPr>
              <a:t>Chasing 2 members for late payment of annual fees (3% / £2.5k)</a:t>
            </a:r>
          </a:p>
          <a:p>
            <a:pPr algn="l">
              <a:lnSpc>
                <a:spcPts val="4497"/>
              </a:lnSpc>
            </a:pPr>
            <a:endParaRPr lang="en-US" sz="3212" b="1">
              <a:solidFill>
                <a:srgbClr val="000000"/>
              </a:solidFill>
              <a:latin typeface="Montserrat Bold"/>
              <a:ea typeface="Montserrat Bold"/>
              <a:cs typeface="Montserrat Bold"/>
              <a:sym typeface="Montserrat Bold"/>
            </a:endParaRPr>
          </a:p>
          <a:p>
            <a:pPr algn="l">
              <a:lnSpc>
                <a:spcPts val="4497"/>
              </a:lnSpc>
            </a:pPr>
            <a:endParaRPr lang="en-US" sz="3212" b="1">
              <a:solidFill>
                <a:srgbClr val="000000"/>
              </a:solidFill>
              <a:latin typeface="Montserrat Bold"/>
              <a:ea typeface="Montserrat Bold"/>
              <a:cs typeface="Montserrat Bold"/>
              <a:sym typeface="Montserrat Bold"/>
            </a:endParaRPr>
          </a:p>
          <a:p>
            <a:pPr algn="l">
              <a:lnSpc>
                <a:spcPts val="4497"/>
              </a:lnSpc>
            </a:pPr>
            <a:endParaRPr lang="en-US" sz="3212" b="1">
              <a:solidFill>
                <a:srgbClr val="000000"/>
              </a:solidFill>
              <a:latin typeface="Montserrat Bold"/>
              <a:ea typeface="Montserrat Bold"/>
              <a:cs typeface="Montserrat Bold"/>
              <a:sym typeface="Montserrat Bold"/>
            </a:endParaRPr>
          </a:p>
          <a:p>
            <a:pPr algn="l">
              <a:lnSpc>
                <a:spcPts val="4497"/>
              </a:lnSpc>
            </a:pPr>
            <a:endParaRPr lang="en-US" sz="3212" b="1">
              <a:solidFill>
                <a:srgbClr val="000000"/>
              </a:solidFill>
              <a:latin typeface="Montserrat Bold"/>
              <a:ea typeface="Montserrat Bold"/>
              <a:cs typeface="Montserrat Bold"/>
              <a:sym typeface="Montserrat Bold"/>
            </a:endParaRPr>
          </a:p>
          <a:p>
            <a:pPr algn="l">
              <a:lnSpc>
                <a:spcPts val="4497"/>
              </a:lnSpc>
            </a:pPr>
            <a:endParaRPr lang="en-US" sz="3212" b="1">
              <a:solidFill>
                <a:srgbClr val="000000"/>
              </a:solidFill>
              <a:latin typeface="Montserrat Bold"/>
              <a:ea typeface="Montserrat Bold"/>
              <a:cs typeface="Montserrat Bold"/>
              <a:sym typeface="Montserrat Bold"/>
            </a:endParaRPr>
          </a:p>
          <a:p>
            <a:pPr algn="l">
              <a:lnSpc>
                <a:spcPts val="4497"/>
              </a:lnSpc>
            </a:pPr>
            <a:endParaRPr lang="en-US" sz="3212" b="1">
              <a:solidFill>
                <a:srgbClr val="000000"/>
              </a:solidFill>
              <a:latin typeface="Montserrat Bold"/>
              <a:ea typeface="Montserrat Bold"/>
              <a:cs typeface="Montserrat Bold"/>
              <a:sym typeface="Montserrat Bold"/>
            </a:endParaRPr>
          </a:p>
          <a:p>
            <a:pPr algn="l">
              <a:lnSpc>
                <a:spcPts val="4497"/>
              </a:lnSpc>
            </a:pPr>
            <a:endParaRPr lang="en-US" sz="3212" b="1">
              <a:solidFill>
                <a:srgbClr val="000000"/>
              </a:solidFill>
              <a:latin typeface="Montserrat Bold"/>
              <a:ea typeface="Montserrat Bold"/>
              <a:cs typeface="Montserrat Bold"/>
              <a:sym typeface="Montserrat Bold"/>
            </a:endParaRPr>
          </a:p>
          <a:p>
            <a:pPr algn="l">
              <a:lnSpc>
                <a:spcPts val="5617"/>
              </a:lnSpc>
            </a:pPr>
            <a:endParaRPr lang="en-US" sz="3212" b="1">
              <a:solidFill>
                <a:srgbClr val="000000"/>
              </a:solidFill>
              <a:latin typeface="Montserrat Bold"/>
              <a:ea typeface="Montserrat Bold"/>
              <a:cs typeface="Montserrat Bold"/>
              <a:sym typeface="Montserrat Bold"/>
            </a:endParaRPr>
          </a:p>
        </p:txBody>
      </p:sp>
      <p:grpSp>
        <p:nvGrpSpPr>
          <p:cNvPr id="4" name="Group 4"/>
          <p:cNvGrpSpPr/>
          <p:nvPr/>
        </p:nvGrpSpPr>
        <p:grpSpPr>
          <a:xfrm>
            <a:off x="11145037" y="-4901783"/>
            <a:ext cx="11534965" cy="11534919"/>
            <a:chOff x="0" y="0"/>
            <a:chExt cx="6350000" cy="6349975"/>
          </a:xfrm>
        </p:grpSpPr>
        <p:sp>
          <p:nvSpPr>
            <p:cNvPr id="5" name="Freeform 5"/>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2">
                <a:alphaModFix amt="31000"/>
              </a:blip>
              <a:stretch>
                <a:fillRect l="-117697" t="-11506" r="-266" b="-33985"/>
              </a:stretch>
            </a:blipFill>
          </p:spPr>
          <p:txBody>
            <a:bodyPr/>
            <a:lstStyle/>
            <a:p>
              <a:endParaRPr lang="en-US"/>
            </a:p>
          </p:txBody>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5779</TotalTime>
  <Words>1317</Words>
  <Application>Microsoft Macintosh PowerPoint</Application>
  <PresentationFormat>Custom</PresentationFormat>
  <Paragraphs>188</Paragraphs>
  <Slides>20</Slides>
  <Notes>0</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20</vt:i4>
      </vt:variant>
    </vt:vector>
  </HeadingPairs>
  <TitlesOfParts>
    <vt:vector size="30" baseType="lpstr">
      <vt:lpstr>Arial</vt:lpstr>
      <vt:lpstr>Canva Sans Bold</vt:lpstr>
      <vt:lpstr>Montserrat</vt:lpstr>
      <vt:lpstr>Calibri</vt:lpstr>
      <vt:lpstr>Montserrat Ultra-Bold Italics</vt:lpstr>
      <vt:lpstr>Montserrat Bold</vt:lpstr>
      <vt:lpstr>Montserrat Ultra-Bold</vt:lpstr>
      <vt:lpstr>Montserrat Bold Italics</vt:lpstr>
      <vt:lpstr>Office Theme</vt:lpstr>
      <vt:lpstr>Worksheet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H&amp;BA AGM Business Update</dc:title>
  <cp:lastModifiedBy>Debbie Rix</cp:lastModifiedBy>
  <cp:revision>3</cp:revision>
  <dcterms:created xsi:type="dcterms:W3CDTF">2006-08-16T00:00:00Z</dcterms:created>
  <dcterms:modified xsi:type="dcterms:W3CDTF">2026-07-27T10:53:37Z</dcterms:modified>
  <dc:identifier>DAHO4VlGS7M</dc:identifier>
</cp:coreProperties>
</file>